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93" r:id="rId4"/>
    <p:sldId id="258" r:id="rId5"/>
    <p:sldId id="259" r:id="rId6"/>
    <p:sldId id="260" r:id="rId7"/>
    <p:sldId id="261" r:id="rId8"/>
    <p:sldId id="262" r:id="rId9"/>
    <p:sldId id="263" r:id="rId10"/>
    <p:sldId id="294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88" r:id="rId20"/>
    <p:sldId id="289" r:id="rId21"/>
    <p:sldId id="290" r:id="rId22"/>
    <p:sldId id="291" r:id="rId23"/>
    <p:sldId id="276" r:id="rId24"/>
    <p:sldId id="278" r:id="rId25"/>
    <p:sldId id="279" r:id="rId26"/>
    <p:sldId id="280" r:id="rId27"/>
    <p:sldId id="295" r:id="rId28"/>
    <p:sldId id="292" r:id="rId29"/>
    <p:sldId id="298" r:id="rId30"/>
    <p:sldId id="296" r:id="rId31"/>
    <p:sldId id="281" r:id="rId32"/>
    <p:sldId id="282" r:id="rId33"/>
    <p:sldId id="297" r:id="rId34"/>
    <p:sldId id="283" r:id="rId35"/>
    <p:sldId id="284" r:id="rId36"/>
    <p:sldId id="285" r:id="rId37"/>
    <p:sldId id="287" r:id="rId38"/>
    <p:sldId id="286" r:id="rId39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C16"/>
    <a:srgbClr val="0C788E"/>
    <a:srgbClr val="025198"/>
    <a:srgbClr val="000099"/>
    <a:srgbClr val="1C1C1C"/>
    <a:srgbClr val="660066"/>
    <a:srgbClr val="000058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5" autoAdjust="0"/>
    <p:restoredTop sz="64927" autoAdjust="0"/>
  </p:normalViewPr>
  <p:slideViewPr>
    <p:cSldViewPr>
      <p:cViewPr varScale="1">
        <p:scale>
          <a:sx n="55" d="100"/>
          <a:sy n="55" d="100"/>
        </p:scale>
        <p:origin x="1807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51542-8184-403A-9107-8069CAC2A911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683E1-9011-4FF1-91A9-45C42F85D6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897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</a:t>
            </a:r>
            <a:r>
              <a:rPr lang="en-US" altLang="zh-CN" baseline="0" dirty="0"/>
              <a:t> are many researches done in RNA-</a:t>
            </a:r>
            <a:r>
              <a:rPr lang="en-US" altLang="zh-CN" baseline="0" dirty="0" err="1"/>
              <a:t>Seq</a:t>
            </a:r>
            <a:r>
              <a:rPr lang="en-US" altLang="zh-CN" baseline="0" dirty="0"/>
              <a:t>, an experiment for which there has been extensive methods development that we hypothesized could be adapted and applied to metagenomics.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424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224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idea of translating RNA-</a:t>
            </a:r>
            <a:r>
              <a:rPr lang="en-US" altLang="zh-CN" dirty="0" err="1"/>
              <a:t>Seq</a:t>
            </a:r>
            <a:r>
              <a:rPr lang="en-US" altLang="zh-CN" baseline="0" dirty="0"/>
              <a:t> methodology to and from metagenomics was, to our knowledge, first proposed in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180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356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04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283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894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530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cMESSi</a:t>
            </a:r>
            <a:r>
              <a:rPr lang="en-US" altLang="zh-CN" dirty="0"/>
              <a:t>: </a:t>
            </a:r>
            <a:r>
              <a:rPr lang="en-US" dirty="0"/>
              <a:t>A metagenomic simulator for the Illumina sequencing technology</a:t>
            </a:r>
          </a:p>
          <a:p>
            <a:endParaRPr lang="en-US" dirty="0"/>
          </a:p>
          <a:p>
            <a:r>
              <a:rPr lang="en-US" dirty="0"/>
              <a:t>We contacted the author, and he used the available data as well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38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683E1-9011-4FF1-91A9-45C42F85D6F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286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933855-0A44-4CB7-95D9-7C3567828D57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FFE3B4-9808-4863-A3A2-C7D461D5578F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211323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E4722-A7FB-4B7C-8374-EBE77C2CCB4A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41D88-3BF6-47AD-9B7C-84C4BB864810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801754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E16546-0309-41DD-AB27-7FC882A6093E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DFB4A9-4E39-4FF4-BFD0-46855CA136D1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403504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ADC9CF-3A55-4D98-B714-994E449B19B2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B0D404-C6A6-414D-AF9A-1E460CDE8A09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618736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97E627-1234-42B4-BBA1-ABB39228407B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E8255E-2DBA-4DCF-8993-C70FD7A518A8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031206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A309F4-6177-4957-9076-FFB6544979C2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F588D-FCEE-4ABA-8ECC-F3C4EAD81F43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820032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33E70B-B38A-4956-A2E2-F0BE624E704C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2C029D-0F95-4306-AEE9-7F5350DEAE26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7442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C36E2B-EE36-4A4E-84D3-22B3B7B8F9AB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2CD294-D073-400D-BF6B-16E0D948571D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773636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A13935-DB36-4896-A855-9D4AFBA298EC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1511D8-97BD-4F0E-B15D-BCF1694F5392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467937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689B46-076A-4FB0-8011-7BD12BD28DE0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AAD9B4-CC78-472C-B7C0-57F87E43568F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96290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150BEC-1765-4C55-B6FB-2A8F55DAF296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90E771-73A6-4321-8698-F3944E6FA353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19852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zh-CN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zh-CN"/>
              <a:t>Haga clic para modificar el estilo de texto del patrón</a:t>
            </a:r>
          </a:p>
          <a:p>
            <a:pPr lvl="1"/>
            <a:r>
              <a:rPr lang="es-ES" altLang="zh-CN"/>
              <a:t>Segundo nivel</a:t>
            </a:r>
          </a:p>
          <a:p>
            <a:pPr lvl="2"/>
            <a:r>
              <a:rPr lang="es-ES" altLang="zh-CN"/>
              <a:t>Tercer nivel</a:t>
            </a:r>
          </a:p>
          <a:p>
            <a:pPr lvl="3"/>
            <a:r>
              <a:rPr lang="es-ES" altLang="zh-CN"/>
              <a:t>Cuarto nivel</a:t>
            </a:r>
          </a:p>
          <a:p>
            <a:pPr lvl="4"/>
            <a:r>
              <a:rPr lang="es-ES" altLang="zh-CN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panose="02010600030101010101" pitchFamily="2" charset="-122"/>
              </a:defRPr>
            </a:lvl1pPr>
          </a:lstStyle>
          <a:p>
            <a:fld id="{104DD628-1B1E-4CA2-8998-6EC5AB640F75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anose="02010600030101010101" pitchFamily="2" charset="-122"/>
              </a:defRPr>
            </a:lvl1pPr>
          </a:lstStyle>
          <a:p>
            <a:endParaRPr lang="es-E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fld id="{57ADDD3E-A256-4F75-9606-AA6AB5563C5F}" type="slidenum">
              <a:rPr lang="es-ES" altLang="zh-CN"/>
              <a:pPr/>
              <a:t>‹#›</a:t>
            </a:fld>
            <a:endParaRPr lang="es-E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cmessi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ectangle 110"/>
          <p:cNvSpPr>
            <a:spLocks noGrp="1" noChangeArrowheads="1"/>
          </p:cNvSpPr>
          <p:nvPr>
            <p:ph type="ctrTitle"/>
          </p:nvPr>
        </p:nvSpPr>
        <p:spPr>
          <a:xfrm>
            <a:off x="1258367" y="4221088"/>
            <a:ext cx="7885633" cy="904950"/>
          </a:xfrm>
          <a:noFill/>
          <a:ln/>
        </p:spPr>
        <p:txBody>
          <a:bodyPr anchor="ctr"/>
          <a:lstStyle/>
          <a:p>
            <a:pPr algn="r"/>
            <a:r>
              <a:rPr lang="en-US" altLang="zh-CN" sz="2800" dirty="0" err="1"/>
              <a:t>Pseudoalignment</a:t>
            </a:r>
            <a:r>
              <a:rPr lang="en-US" altLang="zh-CN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for </a:t>
            </a:r>
            <a:r>
              <a:rPr lang="en-US" altLang="zh-CN" sz="2800" smtClean="0"/>
              <a:t>Metagenomic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Read Assignment</a:t>
            </a:r>
            <a:endParaRPr lang="es-ES" altLang="zh-CN" sz="2800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2274424" y="5301208"/>
            <a:ext cx="6858000" cy="1241822"/>
          </a:xfrm>
        </p:spPr>
        <p:txBody>
          <a:bodyPr/>
          <a:lstStyle/>
          <a:p>
            <a:pPr algn="r"/>
            <a:r>
              <a:rPr lang="en-US" altLang="zh-CN" sz="1800" dirty="0" err="1"/>
              <a:t>Xiyuan</a:t>
            </a:r>
            <a:r>
              <a:rPr lang="en-US" altLang="zh-CN" sz="1800" dirty="0"/>
              <a:t> Jiang</a:t>
            </a:r>
          </a:p>
          <a:p>
            <a:pPr algn="r"/>
            <a:r>
              <a:rPr lang="en-US" altLang="zh-CN" sz="1800" dirty="0"/>
              <a:t>Cong Peng</a:t>
            </a:r>
            <a:endParaRPr lang="zh-CN" altLang="en-US" sz="180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9F73-B101-4674-BE65-E02835C5057C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FE3B4-9808-4863-A3A2-C7D461D5578F}" type="slidenum">
              <a:rPr lang="es-ES" altLang="zh-CN" smtClean="0"/>
              <a:pPr/>
              <a:t>1</a:t>
            </a:fld>
            <a:endParaRPr lang="es-E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 Introduction </a:t>
            </a:r>
          </a:p>
          <a:p>
            <a:r>
              <a:rPr lang="en-US" altLang="zh-CN" sz="3600" dirty="0">
                <a:solidFill>
                  <a:srgbClr val="FF0000"/>
                </a:solidFill>
              </a:rPr>
              <a:t>2. Methods and Results</a:t>
            </a:r>
          </a:p>
          <a:p>
            <a:r>
              <a:rPr lang="en-US" altLang="zh-CN" sz="3600" dirty="0"/>
              <a:t>3. Demonstration</a:t>
            </a:r>
          </a:p>
          <a:p>
            <a:r>
              <a:rPr lang="en-US" altLang="zh-CN" sz="3600" dirty="0"/>
              <a:t>4. Conclusion</a:t>
            </a:r>
          </a:p>
          <a:p>
            <a:r>
              <a:rPr lang="en-US" altLang="zh-CN" sz="3600" dirty="0"/>
              <a:t>5. Q&amp;A</a:t>
            </a:r>
          </a:p>
          <a:p>
            <a:endParaRPr lang="zh-CN" altLang="en-US" sz="36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692696"/>
            <a:ext cx="78867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67C78-B04B-4FBB-ADB2-E32E95C95929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10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394566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8650" y="663277"/>
            <a:ext cx="7886700" cy="1325563"/>
          </a:xfrm>
        </p:spPr>
        <p:txBody>
          <a:bodyPr/>
          <a:lstStyle/>
          <a:p>
            <a:r>
              <a:rPr lang="en-US" altLang="zh-CN" dirty="0"/>
              <a:t>Methods and Results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28650" y="2060848"/>
            <a:ext cx="8119814" cy="4351338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 </a:t>
            </a:r>
            <a:r>
              <a:rPr lang="en-US" altLang="zh-CN" sz="2800" dirty="0"/>
              <a:t>Hypothesis</a:t>
            </a:r>
            <a:r>
              <a:rPr lang="zh-CN" altLang="en-US" sz="2800" dirty="0"/>
              <a:t> </a:t>
            </a:r>
            <a:r>
              <a:rPr lang="en-US" altLang="zh-CN" sz="2800" dirty="0"/>
              <a:t>test:</a:t>
            </a:r>
            <a:r>
              <a:rPr lang="zh-CN" altLang="en-US" sz="2800" dirty="0"/>
              <a:t> </a:t>
            </a:r>
            <a:r>
              <a:rPr lang="en-US" altLang="zh-CN" sz="2800" dirty="0"/>
              <a:t>RNA-</a:t>
            </a:r>
            <a:r>
              <a:rPr lang="en-US" altLang="zh-CN" sz="2800" dirty="0" err="1"/>
              <a:t>Seq</a:t>
            </a:r>
            <a:r>
              <a:rPr lang="en-US" altLang="zh-CN" sz="2800" dirty="0"/>
              <a:t> quantification can be applied in he metagenomics setting.</a:t>
            </a:r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</a:t>
            </a:r>
            <a:r>
              <a:rPr lang="zh-CN" altLang="en-US" sz="2800" dirty="0"/>
              <a:t> </a:t>
            </a:r>
            <a:r>
              <a:rPr lang="en-US" altLang="zh-CN" sz="2800" dirty="0"/>
              <a:t>evaluation:</a:t>
            </a:r>
            <a:r>
              <a:rPr lang="zh-CN" altLang="en-US" sz="2800" dirty="0"/>
              <a:t> </a:t>
            </a:r>
            <a:r>
              <a:rPr lang="en-US" altLang="zh-CN" sz="2800" dirty="0"/>
              <a:t>meta-</a:t>
            </a:r>
            <a:r>
              <a:rPr lang="en-US" altLang="zh-CN" sz="2800" dirty="0" err="1"/>
              <a:t>kallisto</a:t>
            </a:r>
            <a:r>
              <a:rPr lang="zh-CN" altLang="en-US" sz="2800" dirty="0"/>
              <a:t> </a:t>
            </a:r>
            <a:r>
              <a:rPr lang="en-US" altLang="zh-CN" sz="2800" dirty="0"/>
              <a:t>performs</a:t>
            </a:r>
            <a:r>
              <a:rPr lang="zh-CN" altLang="en-US" sz="2800" dirty="0"/>
              <a:t> </a:t>
            </a:r>
            <a:r>
              <a:rPr lang="en-US" altLang="zh-CN" sz="2800" dirty="0"/>
              <a:t>better</a:t>
            </a:r>
            <a:r>
              <a:rPr lang="zh-CN" altLang="en-US" sz="2800" dirty="0"/>
              <a:t> </a:t>
            </a:r>
            <a:r>
              <a:rPr lang="en-US" altLang="zh-CN" sz="2800" dirty="0"/>
              <a:t>than</a:t>
            </a:r>
            <a:r>
              <a:rPr lang="zh-CN" altLang="en-US" sz="2800" dirty="0"/>
              <a:t> </a:t>
            </a:r>
            <a:r>
              <a:rPr lang="en-US" altLang="zh-CN" sz="2800" dirty="0"/>
              <a:t>state-of-the-art</a:t>
            </a:r>
            <a:r>
              <a:rPr lang="zh-CN" altLang="en-US" sz="2800" dirty="0"/>
              <a:t> </a:t>
            </a:r>
            <a:r>
              <a:rPr lang="en-US" altLang="zh-CN" sz="2800" dirty="0"/>
              <a:t>algorithms.</a:t>
            </a:r>
          </a:p>
          <a:p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504C-2BC2-49DD-8693-47D90CFCB85F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11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73186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350084"/>
            <a:ext cx="8515350" cy="4351338"/>
          </a:xfrm>
        </p:spPr>
        <p:txBody>
          <a:bodyPr>
            <a:normAutofit fontScale="92500"/>
          </a:bodyPr>
          <a:lstStyle/>
          <a:p>
            <a:r>
              <a:rPr lang="en-US" altLang="zh-CN" sz="3200" dirty="0"/>
              <a:t>Hypothesis:</a:t>
            </a:r>
            <a:r>
              <a:rPr lang="zh-CN" altLang="en-US" sz="3200" dirty="0"/>
              <a:t> </a:t>
            </a:r>
            <a:r>
              <a:rPr lang="en-US" sz="3200" dirty="0"/>
              <a:t>RNA-</a:t>
            </a:r>
            <a:r>
              <a:rPr lang="en-US" sz="3200" dirty="0" err="1"/>
              <a:t>Seq</a:t>
            </a:r>
            <a:r>
              <a:rPr lang="en-US" sz="3200" dirty="0"/>
              <a:t> quanti</a:t>
            </a:r>
            <a:r>
              <a:rPr lang="en-US" altLang="zh-CN" sz="3200" dirty="0"/>
              <a:t>fi</a:t>
            </a:r>
            <a:r>
              <a:rPr lang="en-US" sz="3200" dirty="0"/>
              <a:t>cation methods can be applied in the</a:t>
            </a:r>
            <a:r>
              <a:rPr lang="zh-CN" altLang="en-US" sz="3200" dirty="0"/>
              <a:t> </a:t>
            </a:r>
            <a:r>
              <a:rPr lang="en-US" sz="3200" dirty="0"/>
              <a:t>metagenomics setting</a:t>
            </a:r>
            <a:endParaRPr lang="en-US" altLang="zh-CN" sz="3200" dirty="0"/>
          </a:p>
          <a:p>
            <a:r>
              <a:rPr lang="en-US" altLang="zh-CN" sz="3200" dirty="0"/>
              <a:t>Validation:</a:t>
            </a:r>
            <a:r>
              <a:rPr lang="zh-CN" altLang="en-US" sz="3200" dirty="0"/>
              <a:t> </a:t>
            </a:r>
            <a:r>
              <a:rPr lang="en-US" altLang="zh-CN" sz="3200" dirty="0"/>
              <a:t>Exam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performance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 err="1"/>
              <a:t>eXpress</a:t>
            </a:r>
            <a:r>
              <a:rPr lang="en-US" altLang="zh-CN" sz="3200" baseline="30000" dirty="0"/>
              <a:t>[1]</a:t>
            </a:r>
            <a:r>
              <a:rPr lang="en-US" altLang="zh-CN" sz="3200" dirty="0"/>
              <a:t>.</a:t>
            </a:r>
          </a:p>
          <a:p>
            <a:r>
              <a:rPr lang="en-US" altLang="zh-CN" sz="3200" dirty="0"/>
              <a:t>Reasons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choose: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pPr lvl="1"/>
            <a:r>
              <a:rPr lang="en-US" altLang="zh-CN" sz="2800" dirty="0"/>
              <a:t>a)</a:t>
            </a:r>
            <a:r>
              <a:rPr lang="zh-CN" altLang="en-US" sz="2800" dirty="0"/>
              <a:t> </a:t>
            </a:r>
            <a:r>
              <a:rPr lang="en-US" altLang="zh-CN" sz="2800" dirty="0" err="1"/>
              <a:t>eXpress</a:t>
            </a:r>
            <a:r>
              <a:rPr lang="zh-CN" altLang="en-US" sz="2800" dirty="0"/>
              <a:t> </a:t>
            </a:r>
            <a:r>
              <a:rPr lang="en-US" sz="2800" dirty="0"/>
              <a:t>utilizes traditional read alignments directly to a transcriptome</a:t>
            </a:r>
            <a:r>
              <a:rPr lang="en-US" altLang="zh-CN" sz="2800" dirty="0"/>
              <a:t>.</a:t>
            </a:r>
          </a:p>
          <a:p>
            <a:pPr lvl="1"/>
            <a:r>
              <a:rPr lang="en-US" altLang="zh-CN" sz="2800" dirty="0"/>
              <a:t>b)</a:t>
            </a:r>
            <a:r>
              <a:rPr lang="zh-CN" altLang="en-US" sz="2800" dirty="0"/>
              <a:t> </a:t>
            </a:r>
            <a:r>
              <a:rPr lang="en-US" altLang="zh-CN" sz="2800" dirty="0" err="1"/>
              <a:t>eXpress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more</a:t>
            </a:r>
            <a:r>
              <a:rPr lang="zh-CN" altLang="en-US" sz="2800" dirty="0"/>
              <a:t> </a:t>
            </a:r>
            <a:r>
              <a:rPr lang="en-US" altLang="zh-CN" sz="2800" dirty="0"/>
              <a:t>memory</a:t>
            </a:r>
            <a:r>
              <a:rPr lang="zh-CN" altLang="en-US" sz="2800" dirty="0"/>
              <a:t> </a:t>
            </a:r>
            <a:r>
              <a:rPr lang="en-US" altLang="zh-CN" sz="2800" dirty="0"/>
              <a:t>efficient</a:t>
            </a:r>
            <a:r>
              <a:rPr lang="zh-CN" altLang="en-US" sz="2800" dirty="0"/>
              <a:t> </a:t>
            </a:r>
            <a:r>
              <a:rPr lang="en-US" altLang="zh-CN" sz="2800" dirty="0"/>
              <a:t>than</a:t>
            </a:r>
            <a:r>
              <a:rPr lang="zh-CN" altLang="en-US" sz="2800" dirty="0"/>
              <a:t> </a:t>
            </a:r>
            <a:r>
              <a:rPr lang="en-US" altLang="zh-CN" sz="2800" dirty="0"/>
              <a:t>other</a:t>
            </a:r>
            <a:r>
              <a:rPr lang="zh-CN" altLang="en-US" sz="2800" dirty="0"/>
              <a:t> </a:t>
            </a:r>
            <a:r>
              <a:rPr lang="en-US" altLang="zh-CN" sz="2800" dirty="0"/>
              <a:t>approaches.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4"/>
          <p:cNvSpPr txBox="1"/>
          <p:nvPr/>
        </p:nvSpPr>
        <p:spPr>
          <a:xfrm>
            <a:off x="827584" y="5779353"/>
            <a:ext cx="78867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[1]</a:t>
            </a:r>
            <a:r>
              <a:rPr lang="en-US" sz="1350" dirty="0"/>
              <a:t> Roberts, Adam, and </a:t>
            </a:r>
            <a:r>
              <a:rPr lang="en-US" sz="1350" dirty="0" err="1"/>
              <a:t>Lior</a:t>
            </a:r>
            <a:r>
              <a:rPr lang="en-US" sz="1350" dirty="0"/>
              <a:t> </a:t>
            </a:r>
            <a:r>
              <a:rPr lang="en-US" sz="1350" dirty="0" err="1"/>
              <a:t>Pachter</a:t>
            </a:r>
            <a:r>
              <a:rPr lang="en-US" sz="1350" dirty="0"/>
              <a:t>. "Streaming fragment assignment for real-time analysis of sequencing experiments." </a:t>
            </a:r>
            <a:r>
              <a:rPr lang="en-US" sz="1350" i="1" dirty="0"/>
              <a:t>Nature methods</a:t>
            </a:r>
            <a:r>
              <a:rPr lang="en-US" sz="1350" dirty="0"/>
              <a:t> 10.1 (2013): 71-73.</a:t>
            </a:r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39148" y="7174074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455F-5F0F-4FF6-B76A-1BDE70082100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5436096" y="8973"/>
            <a:ext cx="370790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1.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Hypothesis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test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951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56889"/>
            <a:ext cx="7655768" cy="3886208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5" name="TextBox 4"/>
          <p:cNvSpPr txBox="1"/>
          <p:nvPr/>
        </p:nvSpPr>
        <p:spPr>
          <a:xfrm>
            <a:off x="2656954" y="1382280"/>
            <a:ext cx="4747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Overview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 err="1"/>
              <a:t>eXpress</a:t>
            </a:r>
            <a:endParaRPr lang="en-US" sz="280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3E2F7-2886-45B5-819D-40537BCF0B6F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13</a:t>
            </a:fld>
            <a:endParaRPr lang="es-ES" altLang="zh-CN"/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5436096" y="8973"/>
            <a:ext cx="370790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1.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Hypothesis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test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794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3444" y="1256820"/>
            <a:ext cx="79592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dirty="0"/>
              <a:t>Dataset:</a:t>
            </a:r>
            <a:r>
              <a:rPr lang="zh-CN" altLang="en-US" dirty="0"/>
              <a:t> </a:t>
            </a:r>
            <a:r>
              <a:rPr lang="en-US" dirty="0"/>
              <a:t>Illumina-like reads from 100 microbial genomes to a reference database</a:t>
            </a:r>
            <a:r>
              <a:rPr lang="en-US" baseline="30000" dirty="0"/>
              <a:t>[2]</a:t>
            </a:r>
            <a:r>
              <a:rPr lang="en-US" dirty="0"/>
              <a:t> containing only those genomes</a:t>
            </a:r>
            <a:r>
              <a:rPr lang="en-US" altLang="zh-CN" dirty="0"/>
              <a:t>.</a:t>
            </a:r>
          </a:p>
          <a:p>
            <a:pPr marL="342900" indent="-342900">
              <a:buFontTx/>
              <a:buChar char="-"/>
            </a:pPr>
            <a:r>
              <a:rPr lang="en-US" altLang="zh-CN" dirty="0"/>
              <a:t>Benchmark:</a:t>
            </a:r>
            <a:r>
              <a:rPr lang="zh-CN" altLang="en-US" dirty="0"/>
              <a:t> </a:t>
            </a:r>
            <a:r>
              <a:rPr lang="en-US" dirty="0" err="1"/>
              <a:t>GASiC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dirty="0"/>
              <a:t>utiliz</a:t>
            </a:r>
            <a:r>
              <a:rPr lang="en-US" altLang="zh-CN" dirty="0"/>
              <a:t>ing</a:t>
            </a:r>
            <a:r>
              <a:rPr lang="en-US" dirty="0"/>
              <a:t> read alignments for read</a:t>
            </a:r>
            <a:r>
              <a:rPr lang="zh-CN" altLang="en-US" dirty="0"/>
              <a:t> </a:t>
            </a:r>
            <a:r>
              <a:rPr lang="en-US" dirty="0"/>
              <a:t>assignment</a:t>
            </a:r>
            <a:r>
              <a:rPr lang="en-US" altLang="zh-CN" dirty="0"/>
              <a:t>.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54" y="3143705"/>
            <a:ext cx="7439074" cy="339296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Rectangle 6"/>
          <p:cNvSpPr/>
          <p:nvPr/>
        </p:nvSpPr>
        <p:spPr>
          <a:xfrm>
            <a:off x="1329176" y="4284486"/>
            <a:ext cx="6567764" cy="365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2"/>
          <p:cNvGrpSpPr/>
          <p:nvPr/>
        </p:nvGrpSpPr>
        <p:grpSpPr>
          <a:xfrm>
            <a:off x="2195736" y="2619122"/>
            <a:ext cx="6205260" cy="493358"/>
            <a:chOff x="1747777" y="2409587"/>
            <a:chExt cx="6967960" cy="55399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245489" y="2778920"/>
              <a:ext cx="54748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747777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low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20314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high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91744" y="2409587"/>
              <a:ext cx="1688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Linux Libertine" charset="0"/>
                </a:rPr>
                <a:t>Taxonomic rank</a:t>
              </a:r>
              <a:endParaRPr lang="en-US" b="0" i="0" dirty="0">
                <a:solidFill>
                  <a:srgbClr val="000000"/>
                </a:solidFill>
                <a:effectLst/>
                <a:latin typeface="Linux Libertine" charset="0"/>
              </a:endParaRPr>
            </a:p>
          </p:txBody>
        </p:sp>
      </p:grpSp>
      <p:sp>
        <p:nvSpPr>
          <p:cNvPr id="15" name="日期占位符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5791-B0ED-46FF-891D-4EA3EB47D8CB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14</a:t>
            </a:fld>
            <a:endParaRPr lang="es-ES" altLang="zh-CN"/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5436096" y="8973"/>
            <a:ext cx="370790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1.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Hypothesis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test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522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29" y="1543841"/>
            <a:ext cx="5740730" cy="235257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2D2B-43B1-443F-A365-41C9031C8C35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15</a:t>
            </a:fld>
            <a:endParaRPr lang="es-ES" altLang="zh-CN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5436096" y="8973"/>
            <a:ext cx="370790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1.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Hypothesis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test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31640" y="4437112"/>
            <a:ext cx="6912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Note that:  </a:t>
            </a:r>
          </a:p>
          <a:p>
            <a:r>
              <a:rPr lang="en-US" altLang="zh-CN" dirty="0"/>
              <a:t>n : number of true genomes/species/genera/phyla</a:t>
            </a:r>
          </a:p>
          <a:p>
            <a:r>
              <a:rPr lang="el-GR" altLang="zh-CN" dirty="0">
                <a:ea typeface="宋体" panose="02010600030101010101" pitchFamily="2" charset="-122"/>
              </a:rPr>
              <a:t>τ</a:t>
            </a:r>
            <a:r>
              <a:rPr lang="en-US" altLang="zh-CN" baseline="-25000" dirty="0" err="1">
                <a:ea typeface="宋体" panose="02010600030101010101" pitchFamily="2" charset="-122"/>
              </a:rPr>
              <a:t>i</a:t>
            </a:r>
            <a:r>
              <a:rPr lang="en-US" altLang="zh-CN" dirty="0"/>
              <a:t> : true counts</a:t>
            </a:r>
          </a:p>
          <a:p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 : estimated counts </a:t>
            </a:r>
          </a:p>
          <a:p>
            <a:r>
              <a:rPr lang="en-US" altLang="zh-CN" dirty="0"/>
              <a:t>A : number of aligned reads</a:t>
            </a:r>
          </a:p>
          <a:p>
            <a:r>
              <a:rPr lang="en-US" altLang="zh-CN" dirty="0"/>
              <a:t>T : number of total reads</a:t>
            </a:r>
          </a:p>
        </p:txBody>
      </p:sp>
    </p:spTree>
    <p:extLst>
      <p:ext uri="{BB962C8B-B14F-4D97-AF65-F5344CB8AC3E}">
        <p14:creationId xmlns:p14="http://schemas.microsoft.com/office/powerpoint/2010/main" val="746832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436096" y="8973"/>
            <a:ext cx="370790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1.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Hypothesis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test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174" y="929736"/>
            <a:ext cx="85296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dirty="0"/>
              <a:t>Dataset:</a:t>
            </a:r>
            <a:r>
              <a:rPr lang="zh-CN" altLang="en-US" sz="2400" dirty="0"/>
              <a:t> </a:t>
            </a:r>
            <a:r>
              <a:rPr lang="en-US" sz="2400" dirty="0"/>
              <a:t>Illumina-like reads from 100 microbial genomes to a reference database containing only those genomes</a:t>
            </a:r>
            <a:r>
              <a:rPr lang="en-US" altLang="zh-CN" sz="2400" dirty="0"/>
              <a:t>.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/>
              <a:t>Benchmark:</a:t>
            </a:r>
            <a:r>
              <a:rPr lang="zh-CN" altLang="en-US" sz="2400" dirty="0"/>
              <a:t> </a:t>
            </a:r>
            <a:r>
              <a:rPr lang="en-US" sz="2400" dirty="0" err="1"/>
              <a:t>GASiC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method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sz="2400" dirty="0"/>
              <a:t>utiliz</a:t>
            </a:r>
            <a:r>
              <a:rPr lang="en-US" altLang="zh-CN" sz="2400" dirty="0"/>
              <a:t>ing</a:t>
            </a:r>
            <a:r>
              <a:rPr lang="en-US" sz="2400" dirty="0"/>
              <a:t> read alignments for read</a:t>
            </a:r>
            <a:r>
              <a:rPr lang="zh-CN" altLang="en-US" sz="2400" dirty="0"/>
              <a:t> </a:t>
            </a:r>
            <a:r>
              <a:rPr lang="en-US" sz="2400" dirty="0"/>
              <a:t>assignment</a:t>
            </a:r>
            <a:r>
              <a:rPr lang="en-US" altLang="zh-CN" sz="2400" dirty="0"/>
              <a:t>.</a:t>
            </a: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1" y="2778920"/>
            <a:ext cx="8353425" cy="3810000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7" name="Rectangle 6"/>
          <p:cNvSpPr/>
          <p:nvPr/>
        </p:nvSpPr>
        <p:spPr>
          <a:xfrm>
            <a:off x="863125" y="4033615"/>
            <a:ext cx="7375021" cy="410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2"/>
          <p:cNvGrpSpPr/>
          <p:nvPr/>
        </p:nvGrpSpPr>
        <p:grpSpPr>
          <a:xfrm>
            <a:off x="1747777" y="2409587"/>
            <a:ext cx="6967960" cy="553998"/>
            <a:chOff x="1747777" y="2409587"/>
            <a:chExt cx="6967960" cy="55399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245489" y="2778920"/>
              <a:ext cx="54748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747777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low</a:t>
              </a:r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20314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high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91744" y="2409587"/>
              <a:ext cx="1688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Linux Libertine" charset="0"/>
                </a:rPr>
                <a:t>Taxonomic rank</a:t>
              </a:r>
              <a:endParaRPr lang="en-US" b="0" i="0" dirty="0">
                <a:solidFill>
                  <a:srgbClr val="000000"/>
                </a:solidFill>
                <a:effectLst/>
                <a:latin typeface="Linux Libertine" charset="0"/>
              </a:endParaRPr>
            </a:p>
          </p:txBody>
        </p:sp>
      </p:grpSp>
      <p:sp>
        <p:nvSpPr>
          <p:cNvPr id="13" name="TextBox 1"/>
          <p:cNvSpPr txBox="1"/>
          <p:nvPr/>
        </p:nvSpPr>
        <p:spPr>
          <a:xfrm>
            <a:off x="1781960" y="6219588"/>
            <a:ext cx="553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Major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problem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eXpress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GASiC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alignment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SLOW!!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FE3BE55F-09B2-4F65-9C53-4A90307E865C}" type="datetime1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15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431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57174" y="1110854"/>
            <a:ext cx="85296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dirty="0" err="1"/>
              <a:t>Benckmark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Kraken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CLARK</a:t>
            </a: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0" y="1912022"/>
            <a:ext cx="8353425" cy="3810000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6" name="Rectangle 6"/>
          <p:cNvSpPr/>
          <p:nvPr/>
        </p:nvSpPr>
        <p:spPr>
          <a:xfrm>
            <a:off x="884489" y="2802823"/>
            <a:ext cx="7375021" cy="410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"/>
          <p:cNvSpPr/>
          <p:nvPr/>
        </p:nvSpPr>
        <p:spPr>
          <a:xfrm>
            <a:off x="884489" y="3352402"/>
            <a:ext cx="7375021" cy="241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730745" y="1604959"/>
            <a:ext cx="6967960" cy="553998"/>
            <a:chOff x="1747777" y="2409587"/>
            <a:chExt cx="6967960" cy="553998"/>
          </a:xfrm>
        </p:grpSpPr>
        <p:cxnSp>
          <p:nvCxnSpPr>
            <p:cNvPr id="9" name="Straight Arrow Connector 9"/>
            <p:cNvCxnSpPr/>
            <p:nvPr/>
          </p:nvCxnSpPr>
          <p:spPr>
            <a:xfrm>
              <a:off x="2245489" y="2778920"/>
              <a:ext cx="54748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0"/>
            <p:cNvSpPr txBox="1"/>
            <p:nvPr/>
          </p:nvSpPr>
          <p:spPr>
            <a:xfrm>
              <a:off x="1747777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low</a:t>
              </a:r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720314" y="2594253"/>
              <a:ext cx="995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high</a:t>
              </a:r>
              <a:endParaRPr lang="en-US" dirty="0"/>
            </a:p>
          </p:txBody>
        </p:sp>
        <p:sp>
          <p:nvSpPr>
            <p:cNvPr id="12" name="Rectangle 12"/>
            <p:cNvSpPr/>
            <p:nvPr/>
          </p:nvSpPr>
          <p:spPr>
            <a:xfrm>
              <a:off x="3991744" y="2409587"/>
              <a:ext cx="1688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Linux Libertine" charset="0"/>
                </a:rPr>
                <a:t>Taxonomic rank</a:t>
              </a:r>
              <a:endParaRPr lang="en-US" b="0" i="0" dirty="0">
                <a:solidFill>
                  <a:srgbClr val="000000"/>
                </a:solidFill>
                <a:effectLst/>
                <a:latin typeface="Linux Libertine" charset="0"/>
              </a:endParaRPr>
            </a:p>
          </p:txBody>
        </p:sp>
      </p:grpSp>
      <p:sp>
        <p:nvSpPr>
          <p:cNvPr id="13" name="TextBox 1"/>
          <p:cNvSpPr txBox="1"/>
          <p:nvPr/>
        </p:nvSpPr>
        <p:spPr>
          <a:xfrm>
            <a:off x="1272722" y="5607046"/>
            <a:ext cx="724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Mini-conclusion:</a:t>
            </a:r>
            <a:r>
              <a:rPr lang="zh-CN" altLang="en-US" dirty="0"/>
              <a:t> </a:t>
            </a:r>
            <a:r>
              <a:rPr lang="en-US" altLang="zh-CN" dirty="0" err="1"/>
              <a:t>eXpress</a:t>
            </a:r>
            <a:r>
              <a:rPr lang="zh-CN" altLang="en-US" dirty="0"/>
              <a:t> </a:t>
            </a:r>
            <a:r>
              <a:rPr lang="en-US" altLang="zh-CN" dirty="0"/>
              <a:t>outperforms</a:t>
            </a:r>
            <a:r>
              <a:rPr lang="zh-CN" altLang="en-US" dirty="0"/>
              <a:t> </a:t>
            </a:r>
            <a:r>
              <a:rPr lang="en-US" altLang="zh-CN" dirty="0"/>
              <a:t>Kraken,</a:t>
            </a:r>
            <a:r>
              <a:rPr lang="zh-CN" altLang="en-US" dirty="0"/>
              <a:t> </a:t>
            </a:r>
            <a:r>
              <a:rPr lang="en-US" altLang="zh-CN" dirty="0" err="1"/>
              <a:t>GASiC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CLARK.</a:t>
            </a:r>
            <a:endParaRPr lang="en-US" dirty="0"/>
          </a:p>
        </p:txBody>
      </p:sp>
      <p:sp>
        <p:nvSpPr>
          <p:cNvPr id="14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9E0D288-8C27-441C-ADEE-959986A96788}" type="datetime1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5436096" y="8973"/>
            <a:ext cx="370790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1.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Hypothesis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test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565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5" y="2550289"/>
            <a:ext cx="8353425" cy="3810000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6" name="Rectangle 5"/>
          <p:cNvSpPr/>
          <p:nvPr/>
        </p:nvSpPr>
        <p:spPr>
          <a:xfrm>
            <a:off x="884488" y="4216619"/>
            <a:ext cx="7375021" cy="796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5B05B7-4901-4C36-B064-1AF0BA3D8C23}" type="datetime1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4193" y="872331"/>
            <a:ext cx="8979807" cy="1908597"/>
          </a:xfrm>
        </p:spPr>
        <p:txBody>
          <a:bodyPr/>
          <a:lstStyle/>
          <a:p>
            <a:r>
              <a:rPr lang="en-US" altLang="zh-CN" sz="2800" dirty="0"/>
              <a:t>Algorithms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compared:</a:t>
            </a:r>
            <a:r>
              <a:rPr lang="zh-CN" altLang="en-US" sz="2800" dirty="0"/>
              <a:t> </a:t>
            </a:r>
            <a:r>
              <a:rPr lang="en-US" sz="2800" dirty="0" err="1"/>
              <a:t>kallist</a:t>
            </a:r>
            <a:r>
              <a:rPr lang="en-US" altLang="zh-CN" sz="2800" dirty="0" err="1"/>
              <a:t>o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Kraken and CLARK</a:t>
            </a:r>
          </a:p>
          <a:p>
            <a:r>
              <a:rPr lang="en-US" altLang="zh-CN" sz="2800" dirty="0"/>
              <a:t>A</a:t>
            </a:r>
            <a:r>
              <a:rPr lang="en-US" sz="2800" dirty="0"/>
              <a:t> larger and more realistic reference database</a:t>
            </a:r>
            <a:r>
              <a:rPr lang="zh-CN" altLang="en-US" sz="2800" dirty="0"/>
              <a:t> </a:t>
            </a:r>
            <a:r>
              <a:rPr lang="en-US" sz="2800" dirty="0"/>
              <a:t>of 1,958 genomes</a:t>
            </a:r>
          </a:p>
          <a:p>
            <a:endParaRPr 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3995936" y="8973"/>
            <a:ext cx="514806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2.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Performance evaluation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337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3770" y="650890"/>
            <a:ext cx="7433952" cy="3716976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831" y="2223381"/>
            <a:ext cx="7445829" cy="3722915"/>
          </a:xfrm>
          <a:prstGeom prst="rect">
            <a:avLst/>
          </a:prstGeom>
        </p:spPr>
      </p:pic>
      <p:pic>
        <p:nvPicPr>
          <p:cNvPr id="16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578" y="3863043"/>
            <a:ext cx="7588333" cy="3794167"/>
          </a:xfrm>
          <a:prstGeom prst="rect">
            <a:avLst/>
          </a:prstGeom>
        </p:spPr>
      </p:pic>
      <p:sp>
        <p:nvSpPr>
          <p:cNvPr id="6" name="Rectangle 9"/>
          <p:cNvSpPr/>
          <p:nvPr/>
        </p:nvSpPr>
        <p:spPr>
          <a:xfrm>
            <a:off x="4982817" y="1440937"/>
            <a:ext cx="838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7" name="Rectangle 10"/>
          <p:cNvSpPr/>
          <p:nvPr/>
        </p:nvSpPr>
        <p:spPr>
          <a:xfrm>
            <a:off x="4999360" y="2965399"/>
            <a:ext cx="82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Kraken</a:t>
            </a:r>
          </a:p>
        </p:txBody>
      </p:sp>
      <p:sp>
        <p:nvSpPr>
          <p:cNvPr id="8" name="Rectangle 11"/>
          <p:cNvSpPr/>
          <p:nvPr/>
        </p:nvSpPr>
        <p:spPr>
          <a:xfrm>
            <a:off x="4932040" y="4692146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CLARK</a:t>
            </a:r>
          </a:p>
        </p:txBody>
      </p:sp>
      <p:cxnSp>
        <p:nvCxnSpPr>
          <p:cNvPr id="9" name="Straight Arrow Connector 13"/>
          <p:cNvCxnSpPr/>
          <p:nvPr/>
        </p:nvCxnSpPr>
        <p:spPr>
          <a:xfrm flipV="1">
            <a:off x="1294409" y="1556792"/>
            <a:ext cx="41565" cy="44507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5"/>
          <p:cNvCxnSpPr/>
          <p:nvPr/>
        </p:nvCxnSpPr>
        <p:spPr>
          <a:xfrm>
            <a:off x="1264721" y="6064155"/>
            <a:ext cx="6683333" cy="41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7"/>
          <p:cNvSpPr txBox="1"/>
          <p:nvPr/>
        </p:nvSpPr>
        <p:spPr>
          <a:xfrm>
            <a:off x="7620000" y="5615333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Psylum</a:t>
            </a:r>
            <a:endParaRPr lang="en-US" dirty="0"/>
          </a:p>
        </p:txBody>
      </p:sp>
      <p:sp>
        <p:nvSpPr>
          <p:cNvPr id="12" name="TextBox 18"/>
          <p:cNvSpPr txBox="1"/>
          <p:nvPr/>
        </p:nvSpPr>
        <p:spPr>
          <a:xfrm>
            <a:off x="410003" y="1739786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endParaRPr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7DB43-F3A8-4172-9E00-764242A6E89D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19</a:t>
            </a:fld>
            <a:endParaRPr lang="es-E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3995936" y="8973"/>
            <a:ext cx="514806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2.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Performance evaluation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7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 Introduction </a:t>
            </a:r>
          </a:p>
          <a:p>
            <a:r>
              <a:rPr lang="en-US" altLang="zh-CN" sz="3600" dirty="0"/>
              <a:t>2. Methods and results</a:t>
            </a:r>
          </a:p>
          <a:p>
            <a:r>
              <a:rPr lang="en-US" altLang="zh-CN" sz="3600" dirty="0"/>
              <a:t>3. Demonstration</a:t>
            </a:r>
          </a:p>
          <a:p>
            <a:r>
              <a:rPr lang="en-US" altLang="zh-CN" sz="3600" dirty="0"/>
              <a:t>4. Conclusion</a:t>
            </a:r>
          </a:p>
          <a:p>
            <a:r>
              <a:rPr lang="en-US" altLang="zh-CN" sz="3600" dirty="0"/>
              <a:t>5. Q&amp;A</a:t>
            </a:r>
          </a:p>
          <a:p>
            <a:endParaRPr lang="zh-CN" altLang="en-US" sz="36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692696"/>
            <a:ext cx="78867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67C78-B04B-4FBB-ADB2-E32E95C95929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</a:t>
            </a:fld>
            <a:endParaRPr lang="es-E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2936" y="688761"/>
            <a:ext cx="6764629" cy="3382315"/>
          </a:xfrm>
          <a:prstGeom prst="rect">
            <a:avLst/>
          </a:prstGeom>
        </p:spPr>
      </p:pic>
      <p:pic>
        <p:nvPicPr>
          <p:cNvPr id="20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5974" y="2420888"/>
            <a:ext cx="6933939" cy="3466970"/>
          </a:xfrm>
          <a:prstGeom prst="rect">
            <a:avLst/>
          </a:prstGeom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3394" y="4187354"/>
            <a:ext cx="7081184" cy="3540592"/>
          </a:xfrm>
          <a:prstGeom prst="rect">
            <a:avLst/>
          </a:prstGeom>
        </p:spPr>
      </p:pic>
      <p:sp>
        <p:nvSpPr>
          <p:cNvPr id="6" name="Rectangle 9"/>
          <p:cNvSpPr/>
          <p:nvPr/>
        </p:nvSpPr>
        <p:spPr>
          <a:xfrm>
            <a:off x="4982817" y="1440937"/>
            <a:ext cx="838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7" name="Rectangle 10"/>
          <p:cNvSpPr/>
          <p:nvPr/>
        </p:nvSpPr>
        <p:spPr>
          <a:xfrm>
            <a:off x="4999360" y="2965399"/>
            <a:ext cx="82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Kraken</a:t>
            </a:r>
          </a:p>
        </p:txBody>
      </p:sp>
      <p:sp>
        <p:nvSpPr>
          <p:cNvPr id="8" name="Rectangle 11"/>
          <p:cNvSpPr/>
          <p:nvPr/>
        </p:nvSpPr>
        <p:spPr>
          <a:xfrm>
            <a:off x="4932040" y="4692146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CLARK</a:t>
            </a:r>
          </a:p>
        </p:txBody>
      </p:sp>
      <p:cxnSp>
        <p:nvCxnSpPr>
          <p:cNvPr id="9" name="Straight Arrow Connector 13"/>
          <p:cNvCxnSpPr/>
          <p:nvPr/>
        </p:nvCxnSpPr>
        <p:spPr>
          <a:xfrm flipV="1">
            <a:off x="1294409" y="1556792"/>
            <a:ext cx="41565" cy="44507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5"/>
          <p:cNvCxnSpPr/>
          <p:nvPr/>
        </p:nvCxnSpPr>
        <p:spPr>
          <a:xfrm>
            <a:off x="1264721" y="6064155"/>
            <a:ext cx="6683333" cy="41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7"/>
          <p:cNvSpPr txBox="1"/>
          <p:nvPr/>
        </p:nvSpPr>
        <p:spPr>
          <a:xfrm>
            <a:off x="7620000" y="5615333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Genus</a:t>
            </a:r>
            <a:endParaRPr lang="en-US" dirty="0"/>
          </a:p>
        </p:txBody>
      </p:sp>
      <p:sp>
        <p:nvSpPr>
          <p:cNvPr id="12" name="TextBox 18"/>
          <p:cNvSpPr txBox="1"/>
          <p:nvPr/>
        </p:nvSpPr>
        <p:spPr>
          <a:xfrm>
            <a:off x="410003" y="1739786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endParaRPr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7DB43-F3A8-4172-9E00-764242A6E89D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20</a:t>
            </a:fld>
            <a:endParaRPr lang="es-E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3995936" y="8973"/>
            <a:ext cx="514806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2.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Performance evaluation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456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1" b="45098"/>
          <a:stretch/>
        </p:blipFill>
        <p:spPr>
          <a:xfrm>
            <a:off x="842392" y="923246"/>
            <a:ext cx="7819633" cy="2131181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5169"/>
          <a:stretch/>
        </p:blipFill>
        <p:spPr>
          <a:xfrm>
            <a:off x="793267" y="2481214"/>
            <a:ext cx="7839877" cy="2149363"/>
          </a:xfrm>
          <a:prstGeom prst="rect">
            <a:avLst/>
          </a:prstGeom>
        </p:spPr>
      </p:pic>
      <p:pic>
        <p:nvPicPr>
          <p:cNvPr id="23" name="Picture 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5966"/>
          <a:stretch/>
        </p:blipFill>
        <p:spPr>
          <a:xfrm>
            <a:off x="798038" y="4148341"/>
            <a:ext cx="7908340" cy="2136575"/>
          </a:xfrm>
          <a:prstGeom prst="rect">
            <a:avLst/>
          </a:prstGeom>
        </p:spPr>
      </p:pic>
      <p:sp>
        <p:nvSpPr>
          <p:cNvPr id="6" name="Rectangle 9"/>
          <p:cNvSpPr/>
          <p:nvPr/>
        </p:nvSpPr>
        <p:spPr>
          <a:xfrm>
            <a:off x="4982817" y="1440937"/>
            <a:ext cx="838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7" name="Rectangle 10"/>
          <p:cNvSpPr/>
          <p:nvPr/>
        </p:nvSpPr>
        <p:spPr>
          <a:xfrm>
            <a:off x="4999360" y="2965399"/>
            <a:ext cx="82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Kraken</a:t>
            </a:r>
          </a:p>
        </p:txBody>
      </p:sp>
      <p:sp>
        <p:nvSpPr>
          <p:cNvPr id="8" name="Rectangle 11"/>
          <p:cNvSpPr/>
          <p:nvPr/>
        </p:nvSpPr>
        <p:spPr>
          <a:xfrm>
            <a:off x="4932040" y="4692146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CLARK</a:t>
            </a:r>
          </a:p>
        </p:txBody>
      </p:sp>
      <p:cxnSp>
        <p:nvCxnSpPr>
          <p:cNvPr id="9" name="Straight Arrow Connector 13"/>
          <p:cNvCxnSpPr/>
          <p:nvPr/>
        </p:nvCxnSpPr>
        <p:spPr>
          <a:xfrm flipV="1">
            <a:off x="1294409" y="1556792"/>
            <a:ext cx="41565" cy="44507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5"/>
          <p:cNvCxnSpPr/>
          <p:nvPr/>
        </p:nvCxnSpPr>
        <p:spPr>
          <a:xfrm>
            <a:off x="1264721" y="6064155"/>
            <a:ext cx="6683333" cy="41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7"/>
          <p:cNvSpPr txBox="1"/>
          <p:nvPr/>
        </p:nvSpPr>
        <p:spPr>
          <a:xfrm>
            <a:off x="7620000" y="5615333"/>
            <a:ext cx="112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Species</a:t>
            </a:r>
            <a:endParaRPr lang="en-US" dirty="0"/>
          </a:p>
        </p:txBody>
      </p:sp>
      <p:sp>
        <p:nvSpPr>
          <p:cNvPr id="12" name="TextBox 18"/>
          <p:cNvSpPr txBox="1"/>
          <p:nvPr/>
        </p:nvSpPr>
        <p:spPr>
          <a:xfrm>
            <a:off x="410003" y="1739786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endParaRPr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7DB43-F3A8-4172-9E00-764242A6E89D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21</a:t>
            </a:fld>
            <a:endParaRPr lang="es-E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标题 1"/>
          <p:cNvSpPr txBox="1">
            <a:spLocks/>
          </p:cNvSpPr>
          <p:nvPr/>
        </p:nvSpPr>
        <p:spPr>
          <a:xfrm>
            <a:off x="3995936" y="8973"/>
            <a:ext cx="514806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2.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Performance evaluation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170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045"/>
          <a:stretch/>
        </p:blipFill>
        <p:spPr>
          <a:xfrm>
            <a:off x="679260" y="761200"/>
            <a:ext cx="8361318" cy="2255670"/>
          </a:xfrm>
          <a:prstGeom prst="rect">
            <a:avLst/>
          </a:prstGeom>
        </p:spPr>
      </p:pic>
      <p:pic>
        <p:nvPicPr>
          <p:cNvPr id="20" name="Picture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5938"/>
          <a:stretch/>
        </p:blipFill>
        <p:spPr>
          <a:xfrm>
            <a:off x="683568" y="2417938"/>
            <a:ext cx="8356348" cy="2258795"/>
          </a:xfrm>
          <a:prstGeom prst="rect">
            <a:avLst/>
          </a:prstGeom>
        </p:spPr>
      </p:pic>
      <p:sp>
        <p:nvSpPr>
          <p:cNvPr id="6" name="Rectangle 9"/>
          <p:cNvSpPr/>
          <p:nvPr/>
        </p:nvSpPr>
        <p:spPr>
          <a:xfrm>
            <a:off x="4982817" y="1440937"/>
            <a:ext cx="838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7" name="Rectangle 10"/>
          <p:cNvSpPr/>
          <p:nvPr/>
        </p:nvSpPr>
        <p:spPr>
          <a:xfrm>
            <a:off x="4999360" y="2965399"/>
            <a:ext cx="82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Kraken</a:t>
            </a:r>
          </a:p>
        </p:txBody>
      </p:sp>
      <p:sp>
        <p:nvSpPr>
          <p:cNvPr id="8" name="Rectangle 11"/>
          <p:cNvSpPr/>
          <p:nvPr/>
        </p:nvSpPr>
        <p:spPr>
          <a:xfrm>
            <a:off x="4932040" y="4692146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CLARK</a:t>
            </a:r>
          </a:p>
        </p:txBody>
      </p:sp>
      <p:cxnSp>
        <p:nvCxnSpPr>
          <p:cNvPr id="9" name="Straight Arrow Connector 13"/>
          <p:cNvCxnSpPr/>
          <p:nvPr/>
        </p:nvCxnSpPr>
        <p:spPr>
          <a:xfrm flipV="1">
            <a:off x="1294409" y="1556792"/>
            <a:ext cx="41565" cy="44507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5"/>
          <p:cNvCxnSpPr/>
          <p:nvPr/>
        </p:nvCxnSpPr>
        <p:spPr>
          <a:xfrm>
            <a:off x="1264721" y="6064155"/>
            <a:ext cx="6683333" cy="41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7"/>
          <p:cNvSpPr txBox="1"/>
          <p:nvPr/>
        </p:nvSpPr>
        <p:spPr>
          <a:xfrm>
            <a:off x="7620000" y="5615333"/>
            <a:ext cx="177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Exact genome</a:t>
            </a:r>
            <a:endParaRPr lang="en-US" dirty="0"/>
          </a:p>
        </p:txBody>
      </p:sp>
      <p:sp>
        <p:nvSpPr>
          <p:cNvPr id="12" name="TextBox 18"/>
          <p:cNvSpPr txBox="1"/>
          <p:nvPr/>
        </p:nvSpPr>
        <p:spPr>
          <a:xfrm>
            <a:off x="410003" y="1739786"/>
            <a:ext cx="9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endParaRPr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7DB43-F3A8-4172-9E00-764242A6E89D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22</a:t>
            </a:fld>
            <a:endParaRPr lang="es-E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4114033" y="531007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(No result)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3995936" y="8973"/>
            <a:ext cx="514806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2.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Performance evaluation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59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979807" cy="4351338"/>
          </a:xfrm>
        </p:spPr>
        <p:txBody>
          <a:bodyPr/>
          <a:lstStyle/>
          <a:p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compared:</a:t>
            </a:r>
            <a:r>
              <a:rPr lang="zh-CN" altLang="en-US" dirty="0"/>
              <a:t> </a:t>
            </a:r>
            <a:r>
              <a:rPr lang="en-US" dirty="0" err="1"/>
              <a:t>kallist</a:t>
            </a:r>
            <a:r>
              <a:rPr lang="en-US" altLang="zh-CN" dirty="0" err="1"/>
              <a:t>o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Kraken and CLARK</a:t>
            </a:r>
          </a:p>
          <a:p>
            <a:r>
              <a:rPr lang="en-US" altLang="zh-CN" dirty="0"/>
              <a:t>A</a:t>
            </a:r>
            <a:r>
              <a:rPr lang="en-US" dirty="0"/>
              <a:t> larger and more realistic reference database</a:t>
            </a:r>
            <a:r>
              <a:rPr lang="zh-CN" altLang="en-US" dirty="0"/>
              <a:t> </a:t>
            </a:r>
            <a:r>
              <a:rPr lang="en-US" dirty="0"/>
              <a:t>of 1,958 genomes</a:t>
            </a:r>
          </a:p>
          <a:p>
            <a:endParaRPr 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501008"/>
            <a:ext cx="8277225" cy="1809750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D6E28-A1D6-484F-B0AF-F759750F31DB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23</a:t>
            </a:fld>
            <a:endParaRPr lang="es-ES" altLang="zh-CN"/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3995936" y="8973"/>
            <a:ext cx="514806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2.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Performance evaluation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902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71871" y="1003145"/>
                <a:ext cx="6954982" cy="2128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7030A0"/>
                    </a:solidFill>
                  </a:rPr>
                  <a:t>S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𝒆𝒏𝒔𝒊𝒕𝒊𝒗𝒊𝒕𝒚</m:t>
                    </m:r>
                  </m:oMath>
                </a14:m>
                <a:r>
                  <a:rPr lang="en-US" altLang="zh-CN" b="1" i="1" dirty="0">
                    <a:solidFill>
                      <a:srgbClr val="7030A0"/>
                    </a:solidFill>
                  </a:rPr>
                  <a:t>(true positive rate)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𝑻𝒖𝒓𝒆𝑷𝒐𝒔𝒊𝒕𝒊𝒗𝒆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𝑻𝒓𝒖𝒆𝑷𝒐𝒔𝒊𝒕𝒊𝒗𝒆</m:t>
                          </m:r>
                          <m: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𝑭𝒂𝒍𝒔𝒆𝑵𝒆𝒈𝒂𝒕𝒊𝒗𝒆</m:t>
                          </m:r>
                        </m:den>
                      </m:f>
                      <m:r>
                        <a:rPr lang="en-US" altLang="zh-CN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𝒄𝒐𝒖𝒏𝒕𝒔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𝒄𝒐𝒓𝒓𝒆𝒄𝒕𝒍𝒚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𝒂𝒔𝒔𝒊𝒈𝒏𝒆𝒅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𝒂𝒕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𝒓𝒂𝒏𝒌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𝒄𝒐𝒖𝒏𝒕𝒔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𝒂𝒔𝒔𝒊𝒈𝒏𝒆𝒅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𝒂𝒕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𝒓𝒂𝒏𝒌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871" y="1003145"/>
                <a:ext cx="6954982" cy="2128981"/>
              </a:xfrm>
              <a:prstGeom prst="rect">
                <a:avLst/>
              </a:prstGeom>
              <a:blipFill>
                <a:blip r:embed="rId2"/>
                <a:stretch>
                  <a:fillRect l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5"/>
              <p:cNvSpPr txBox="1"/>
              <p:nvPr/>
            </p:nvSpPr>
            <p:spPr>
              <a:xfrm>
                <a:off x="1371871" y="3166615"/>
                <a:ext cx="10557164" cy="2463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002060"/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𝒓𝒆𝒄𝒊𝒔𝒊𝒐𝒏</m:t>
                    </m:r>
                  </m:oMath>
                </a14:m>
                <a:r>
                  <a:rPr lang="en-US" altLang="zh-CN" b="1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(positive predictive value)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𝑻𝒖𝒓𝒆𝑷𝒐𝒔𝒊𝒕𝒊𝒗𝒆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𝑻𝒓𝒖𝒆𝑷𝒐𝒔𝒊𝒕𝒊𝒗𝒆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𝑭𝒂𝒍𝒔𝒆𝑷𝒐𝒔𝒊𝒕𝒊𝒗𝒆</m:t>
                          </m:r>
                          <m:r>
                            <a:rPr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𝒄𝒐𝒖𝒏𝒕𝒔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𝒄𝒐𝒓𝒓𝒆𝒄𝒕𝒍𝒚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𝒂𝒔𝒔𝒊𝒈𝒏𝒆𝒅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𝒂𝒕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𝒐𝒓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𝒃𝒆𝒍𝒐𝒘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𝒓𝒂𝒏𝒌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eqArr>
                            <m:eqArrPr>
                              <m:ctrlP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𝒐𝒇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𝒄𝒐𝒖𝒏𝒕𝒔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𝒂𝒔𝒔𝒊𝒈𝒏𝒆𝒅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𝒂𝒕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𝒐𝒓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𝒃𝒆𝒍𝒐𝒘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𝒓𝒂𝒏𝒌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</m:e>
                            <m:e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#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𝒐𝒇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𝒓𝒆𝒂𝒅𝒔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𝒊𝒏𝒄𝒐𝒓𝒓𝒆𝒄𝒕𝒍𝒚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𝒂𝒔𝒔𝒊𝒈𝒏𝒆𝒅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𝒂𝒃𝒐𝒗𝒆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𝒓𝒂𝒏𝒌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8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871" y="3166615"/>
                <a:ext cx="10557164" cy="2463688"/>
              </a:xfrm>
              <a:prstGeom prst="rect">
                <a:avLst/>
              </a:prstGeom>
              <a:blipFill>
                <a:blip r:embed="rId3"/>
                <a:stretch>
                  <a:fillRect l="-1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84DE-A761-4694-AD34-F557EB486EC2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24</a:t>
            </a:fld>
            <a:endParaRPr lang="es-ES" altLang="zh-CN"/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3995936" y="8973"/>
            <a:ext cx="514806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2.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Performance evaluation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  <p:sp>
        <p:nvSpPr>
          <p:cNvPr id="12" name="Rectangle 7"/>
          <p:cNvSpPr/>
          <p:nvPr/>
        </p:nvSpPr>
        <p:spPr>
          <a:xfrm>
            <a:off x="395536" y="5877272"/>
            <a:ext cx="8250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[3]</a:t>
            </a:r>
            <a:r>
              <a:rPr lang="zh-CN" altLang="en-US" sz="1200" dirty="0"/>
              <a:t>Langmead, B. and Salzberg, S. L. (2012). Fast gapped-read alignment with Bowtie 2. Nature methods, 9(4):357–359. </a:t>
            </a:r>
          </a:p>
        </p:txBody>
      </p:sp>
    </p:spTree>
    <p:extLst>
      <p:ext uri="{BB962C8B-B14F-4D97-AF65-F5344CB8AC3E}">
        <p14:creationId xmlns:p14="http://schemas.microsoft.com/office/powerpoint/2010/main" val="791783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15616" y="1342486"/>
            <a:ext cx="720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cases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missing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strains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examined.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71600" y="2060848"/>
            <a:ext cx="7315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arenR"/>
            </a:pPr>
            <a:r>
              <a:rPr lang="en-US" altLang="zh-CN" sz="2400" dirty="0"/>
              <a:t>A</a:t>
            </a:r>
            <a:r>
              <a:rPr lang="en-US" sz="2400" dirty="0"/>
              <a:t> strain is missing but other similar strains are in the database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sz="2400" dirty="0"/>
              <a:t> removed</a:t>
            </a:r>
            <a:r>
              <a:rPr lang="zh-CN" altLang="en-US" sz="2400" dirty="0"/>
              <a:t> </a:t>
            </a:r>
            <a:r>
              <a:rPr lang="en-US" sz="2400" dirty="0"/>
              <a:t>Bacillus cereus ATCC1 0987, leaving a number of other </a:t>
            </a:r>
            <a:r>
              <a:rPr lang="en-US" sz="2400" dirty="0" err="1"/>
              <a:t>Bacilii</a:t>
            </a:r>
            <a:r>
              <a:rPr lang="en-US" altLang="zh-CN" sz="2400" dirty="0"/>
              <a:t>.</a:t>
            </a:r>
          </a:p>
          <a:p>
            <a:pPr marL="457200" indent="-457200">
              <a:buAutoNum type="alphaLcParenR"/>
            </a:pPr>
            <a:endParaRPr lang="en-US" altLang="zh-CN" sz="2400" dirty="0"/>
          </a:p>
          <a:p>
            <a:pPr marL="457200" indent="-457200">
              <a:buAutoNum type="alphaLcParenR"/>
            </a:pPr>
            <a:r>
              <a:rPr lang="en-US" altLang="zh-CN" sz="2400" dirty="0"/>
              <a:t>A</a:t>
            </a:r>
            <a:r>
              <a:rPr lang="en-US" sz="2400" dirty="0"/>
              <a:t> strain distant from others is missing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sz="2400" dirty="0"/>
              <a:t>removed Listeria </a:t>
            </a:r>
            <a:r>
              <a:rPr lang="en-US" sz="2400" dirty="0" err="1"/>
              <a:t>welshimeri</a:t>
            </a:r>
            <a:r>
              <a:rPr lang="en-US" sz="2400" dirty="0"/>
              <a:t> </a:t>
            </a:r>
            <a:r>
              <a:rPr lang="en-US" sz="2400" dirty="0" err="1"/>
              <a:t>serovar</a:t>
            </a:r>
            <a:r>
              <a:rPr lang="en-US" sz="2400" dirty="0"/>
              <a:t> 6b str. SLCC5334, leaving no other Listerias.</a:t>
            </a:r>
          </a:p>
          <a:p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4A54-E346-4871-9661-D9132D66FBA7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25</a:t>
            </a:fld>
            <a:endParaRPr lang="es-ES" altLang="zh-CN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3995936" y="8973"/>
            <a:ext cx="514806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2.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Performance evaluation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194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265825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6647-1B6F-408F-91B2-B1D04AC11F58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26</a:t>
            </a:fld>
            <a:endParaRPr lang="es-ES" altLang="zh-CN"/>
          </a:p>
        </p:txBody>
      </p:sp>
      <p:sp>
        <p:nvSpPr>
          <p:cNvPr id="10" name="TextBox 4"/>
          <p:cNvSpPr txBox="1"/>
          <p:nvPr/>
        </p:nvSpPr>
        <p:spPr>
          <a:xfrm>
            <a:off x="1115616" y="1342486"/>
            <a:ext cx="720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cases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missing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strains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examined.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3995936" y="8973"/>
            <a:ext cx="514806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 dirty="0">
                <a:solidFill>
                  <a:schemeClr val="bg1"/>
                </a:solidFill>
              </a:rPr>
              <a:t>2.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Performance evaluation</a:t>
            </a:r>
            <a:endParaRPr lang="zh-CN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557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 Introduction </a:t>
            </a:r>
          </a:p>
          <a:p>
            <a:r>
              <a:rPr lang="en-US" altLang="zh-CN" sz="3600" dirty="0"/>
              <a:t>2. Methods and Results</a:t>
            </a:r>
          </a:p>
          <a:p>
            <a:r>
              <a:rPr lang="en-US" altLang="zh-CN" sz="3600" dirty="0">
                <a:solidFill>
                  <a:srgbClr val="FF0000"/>
                </a:solidFill>
              </a:rPr>
              <a:t>3. Demonstration</a:t>
            </a:r>
          </a:p>
          <a:p>
            <a:r>
              <a:rPr lang="en-US" altLang="zh-CN" sz="3600" dirty="0"/>
              <a:t>4. Conclusion</a:t>
            </a:r>
          </a:p>
          <a:p>
            <a:r>
              <a:rPr lang="en-US" altLang="zh-CN" sz="3600" dirty="0"/>
              <a:t>5. Q&amp;A</a:t>
            </a:r>
          </a:p>
          <a:p>
            <a:endParaRPr lang="zh-CN" altLang="en-US" sz="36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692696"/>
            <a:ext cx="78867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67C78-B04B-4FBB-ADB2-E32E95C95929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27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655273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6647-1B6F-408F-91B2-B1D04AC11F58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28</a:t>
            </a:fld>
            <a:endParaRPr lang="es-ES" altLang="zh-CN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257300" y="-208906"/>
            <a:ext cx="7886700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Flowchart</a:t>
            </a:r>
          </a:p>
        </p:txBody>
      </p:sp>
      <p:sp>
        <p:nvSpPr>
          <p:cNvPr id="11" name="矩形: 圆角 10"/>
          <p:cNvSpPr/>
          <p:nvPr/>
        </p:nvSpPr>
        <p:spPr>
          <a:xfrm>
            <a:off x="3281336" y="1169619"/>
            <a:ext cx="2156892" cy="844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Simulated metagenomic data</a:t>
            </a:r>
          </a:p>
        </p:txBody>
      </p:sp>
      <p:sp>
        <p:nvSpPr>
          <p:cNvPr id="12" name="矩形: 圆角 11"/>
          <p:cNvSpPr/>
          <p:nvPr/>
        </p:nvSpPr>
        <p:spPr>
          <a:xfrm>
            <a:off x="3387674" y="2541304"/>
            <a:ext cx="194421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Kallisto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3387674" y="4506091"/>
            <a:ext cx="194421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Comparison script</a:t>
            </a:r>
          </a:p>
        </p:txBody>
      </p:sp>
      <p:cxnSp>
        <p:nvCxnSpPr>
          <p:cNvPr id="21" name="直接箭头连接符 20"/>
          <p:cNvCxnSpPr>
            <a:cxnSpLocks/>
            <a:stCxn id="11" idx="2"/>
            <a:endCxn id="12" idx="0"/>
          </p:cNvCxnSpPr>
          <p:nvPr/>
        </p:nvCxnSpPr>
        <p:spPr>
          <a:xfrm>
            <a:off x="4359782" y="2014383"/>
            <a:ext cx="0" cy="5269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1515466" y="3601935"/>
            <a:ext cx="5688632" cy="540160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transcripts/genomes and their relative abundance</a:t>
            </a:r>
          </a:p>
        </p:txBody>
      </p:sp>
      <p:sp>
        <p:nvSpPr>
          <p:cNvPr id="68" name="矩形 67"/>
          <p:cNvSpPr/>
          <p:nvPr/>
        </p:nvSpPr>
        <p:spPr>
          <a:xfrm>
            <a:off x="1515466" y="5517232"/>
            <a:ext cx="5688632" cy="5401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Results: sensitivity, precision, etc.</a:t>
            </a:r>
          </a:p>
        </p:txBody>
      </p:sp>
      <p:cxnSp>
        <p:nvCxnSpPr>
          <p:cNvPr id="70" name="直接箭头连接符 69"/>
          <p:cNvCxnSpPr>
            <a:cxnSpLocks/>
            <a:stCxn id="12" idx="2"/>
            <a:endCxn id="67" idx="0"/>
          </p:cNvCxnSpPr>
          <p:nvPr/>
        </p:nvCxnSpPr>
        <p:spPr>
          <a:xfrm>
            <a:off x="4359782" y="3189376"/>
            <a:ext cx="0" cy="4125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cxnSpLocks/>
            <a:stCxn id="67" idx="2"/>
            <a:endCxn id="13" idx="0"/>
          </p:cNvCxnSpPr>
          <p:nvPr/>
        </p:nvCxnSpPr>
        <p:spPr>
          <a:xfrm>
            <a:off x="4359782" y="4142095"/>
            <a:ext cx="0" cy="3639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cxnSpLocks/>
            <a:stCxn id="13" idx="2"/>
            <a:endCxn id="68" idx="0"/>
          </p:cNvCxnSpPr>
          <p:nvPr/>
        </p:nvCxnSpPr>
        <p:spPr>
          <a:xfrm>
            <a:off x="4359782" y="5154163"/>
            <a:ext cx="0" cy="3630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533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6647-1B6F-408F-91B2-B1D04AC11F58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29</a:t>
            </a:fld>
            <a:endParaRPr lang="es-ES" altLang="zh-CN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257300" y="-208906"/>
            <a:ext cx="7886700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Data simulator</a:t>
            </a:r>
          </a:p>
        </p:txBody>
      </p:sp>
      <p:sp>
        <p:nvSpPr>
          <p:cNvPr id="2" name="矩形 1"/>
          <p:cNvSpPr/>
          <p:nvPr/>
        </p:nvSpPr>
        <p:spPr>
          <a:xfrm>
            <a:off x="179512" y="1568532"/>
            <a:ext cx="40679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iMESS_Illumina</a:t>
            </a:r>
            <a:endParaRPr lang="en-US" sz="2400" b="1" dirty="0"/>
          </a:p>
          <a:p>
            <a:r>
              <a:rPr lang="en-US" altLang="zh-CN" sz="2400" dirty="0">
                <a:hlinkClick r:id="rId3"/>
              </a:rPr>
              <a:t>https://sourceforge.net/projects/cmessi/</a:t>
            </a:r>
            <a:endParaRPr lang="en-US" altLang="zh-CN" sz="2400" dirty="0"/>
          </a:p>
          <a:p>
            <a:r>
              <a:rPr lang="en-US" sz="2400" dirty="0"/>
              <a:t>Used to generate Illumina100 dataset </a:t>
            </a:r>
          </a:p>
        </p:txBody>
      </p:sp>
      <p:sp>
        <p:nvSpPr>
          <p:cNvPr id="3" name="矩形 2"/>
          <p:cNvSpPr/>
          <p:nvPr/>
        </p:nvSpPr>
        <p:spPr>
          <a:xfrm>
            <a:off x="516804" y="5793350"/>
            <a:ext cx="81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</a:rPr>
              <a:t>Mende D R, Waller A S, </a:t>
            </a:r>
            <a:r>
              <a:rPr lang="en-US" sz="1200" dirty="0" err="1">
                <a:solidFill>
                  <a:srgbClr val="222222"/>
                </a:solidFill>
              </a:rPr>
              <a:t>Sunagawa</a:t>
            </a:r>
            <a:r>
              <a:rPr lang="en-US" sz="1200" dirty="0">
                <a:solidFill>
                  <a:srgbClr val="222222"/>
                </a:solidFill>
              </a:rPr>
              <a:t> S, et al. Assessment of metagenomic assembly using simulated next generation sequencing data[J]. </a:t>
            </a:r>
            <a:r>
              <a:rPr lang="en-US" sz="1200" dirty="0" err="1">
                <a:solidFill>
                  <a:srgbClr val="222222"/>
                </a:solidFill>
              </a:rPr>
              <a:t>PloS</a:t>
            </a:r>
            <a:r>
              <a:rPr lang="en-US" sz="1200" dirty="0">
                <a:solidFill>
                  <a:srgbClr val="222222"/>
                </a:solidFill>
              </a:rPr>
              <a:t> one, 2012, 7(2): e31386.</a:t>
            </a:r>
            <a:endParaRPr lang="en-US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095" y="1196752"/>
            <a:ext cx="3989705" cy="445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1. Introduction </a:t>
            </a:r>
          </a:p>
          <a:p>
            <a:r>
              <a:rPr lang="en-US" altLang="zh-CN" sz="3600" dirty="0"/>
              <a:t>2. Methods and results</a:t>
            </a:r>
          </a:p>
          <a:p>
            <a:r>
              <a:rPr lang="en-US" altLang="zh-CN" sz="3600" dirty="0"/>
              <a:t>3. Demonstration</a:t>
            </a:r>
          </a:p>
          <a:p>
            <a:r>
              <a:rPr lang="en-US" altLang="zh-CN" sz="3600" dirty="0"/>
              <a:t>4. Conclusion</a:t>
            </a:r>
          </a:p>
          <a:p>
            <a:r>
              <a:rPr lang="en-US" altLang="zh-CN" sz="3600" dirty="0"/>
              <a:t>5. Q&amp;A</a:t>
            </a:r>
          </a:p>
          <a:p>
            <a:endParaRPr lang="zh-CN" altLang="en-US" sz="36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692696"/>
            <a:ext cx="78867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67C78-B04B-4FBB-ADB2-E32E95C95929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3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363448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 Introduction </a:t>
            </a:r>
          </a:p>
          <a:p>
            <a:r>
              <a:rPr lang="en-US" altLang="zh-CN" sz="3600" dirty="0"/>
              <a:t>2. Methods and Results</a:t>
            </a:r>
          </a:p>
          <a:p>
            <a:r>
              <a:rPr lang="en-US" altLang="zh-CN" sz="3600" dirty="0"/>
              <a:t>3. Demonstration</a:t>
            </a:r>
          </a:p>
          <a:p>
            <a:r>
              <a:rPr lang="en-US" altLang="zh-CN" sz="3600" dirty="0">
                <a:solidFill>
                  <a:srgbClr val="FF0000"/>
                </a:solidFill>
              </a:rPr>
              <a:t>4. Conclusion</a:t>
            </a:r>
          </a:p>
          <a:p>
            <a:r>
              <a:rPr lang="en-US" altLang="zh-CN" sz="3600" dirty="0"/>
              <a:t>5. Q&amp;A</a:t>
            </a:r>
          </a:p>
          <a:p>
            <a:endParaRPr lang="zh-CN" altLang="en-US" sz="36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692696"/>
            <a:ext cx="78867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67C78-B04B-4FBB-ADB2-E32E95C95929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30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323048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3568" y="1268760"/>
            <a:ext cx="7886700" cy="4351338"/>
          </a:xfrm>
        </p:spPr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methods for quantiﬁcation are also applicable in the metagenomics setting.</a:t>
            </a:r>
          </a:p>
          <a:p>
            <a:r>
              <a:rPr lang="en-US" dirty="0"/>
              <a:t>It is possible to accurately and rapidly quantify the abundance of individual strains.</a:t>
            </a:r>
          </a:p>
          <a:p>
            <a:r>
              <a:rPr lang="en-US" dirty="0">
                <a:solidFill>
                  <a:srgbClr val="FF0000"/>
                </a:solidFill>
              </a:rPr>
              <a:t> The door is now open to metagenome analyses at the highest possible resolution. 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203C5-0341-4CAF-9DA9-38ED0FF6CF0D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31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89832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2081187"/>
            <a:ext cx="7886700" cy="4351338"/>
          </a:xfrm>
        </p:spPr>
        <p:txBody>
          <a:bodyPr/>
          <a:lstStyle/>
          <a:p>
            <a:r>
              <a:rPr lang="en-US" altLang="zh-CN" dirty="0"/>
              <a:t>T</a:t>
            </a:r>
            <a:r>
              <a:rPr lang="en-US" dirty="0"/>
              <a:t>he lack of attention paid to low taxonomic level analysis.</a:t>
            </a:r>
          </a:p>
          <a:p>
            <a:r>
              <a:rPr lang="en-US" dirty="0"/>
              <a:t>Spur others to standardize and organize naming conventions.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9BAD-A484-45BC-821C-6028CC8736CC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32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4158009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 Introduction </a:t>
            </a:r>
          </a:p>
          <a:p>
            <a:r>
              <a:rPr lang="en-US" altLang="zh-CN" sz="3600" dirty="0"/>
              <a:t>2. Methods and Results</a:t>
            </a:r>
          </a:p>
          <a:p>
            <a:r>
              <a:rPr lang="en-US" altLang="zh-CN" sz="3600" dirty="0"/>
              <a:t>3. Demonstration</a:t>
            </a:r>
          </a:p>
          <a:p>
            <a:r>
              <a:rPr lang="en-US" altLang="zh-CN" sz="3600" dirty="0"/>
              <a:t>4. Conclusion</a:t>
            </a:r>
          </a:p>
          <a:p>
            <a:r>
              <a:rPr lang="en-US" altLang="zh-CN" sz="3600" dirty="0">
                <a:solidFill>
                  <a:srgbClr val="FF0000"/>
                </a:solidFill>
              </a:rPr>
              <a:t>5. Q&amp;A</a:t>
            </a:r>
          </a:p>
          <a:p>
            <a:endParaRPr lang="zh-CN" altLang="en-US" sz="36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692696"/>
            <a:ext cx="78867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67C78-B04B-4FBB-ADB2-E32E95C95929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33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590966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83568" y="692696"/>
            <a:ext cx="7886700" cy="1325563"/>
          </a:xfrm>
        </p:spPr>
        <p:txBody>
          <a:bodyPr/>
          <a:lstStyle/>
          <a:p>
            <a:r>
              <a:rPr lang="en-US" altLang="zh-CN" dirty="0"/>
              <a:t>Question lists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83568" y="2153195"/>
            <a:ext cx="78867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Q1. In order to test the hypothesis that RNA-</a:t>
            </a:r>
            <a:r>
              <a:rPr lang="en-US" altLang="zh-CN" dirty="0" err="1"/>
              <a:t>Seq</a:t>
            </a:r>
            <a:r>
              <a:rPr lang="en-US" altLang="zh-CN" dirty="0"/>
              <a:t> can be applied on metagenomics setting, the author examined </a:t>
            </a:r>
            <a:r>
              <a:rPr lang="en-US" altLang="zh-CN" dirty="0" err="1"/>
              <a:t>eXpress</a:t>
            </a:r>
            <a:r>
              <a:rPr lang="en-US" altLang="zh-CN" dirty="0"/>
              <a:t>, why they also compared the results of </a:t>
            </a:r>
            <a:r>
              <a:rPr lang="en-US" altLang="zh-CN" dirty="0" err="1"/>
              <a:t>eXpress</a:t>
            </a:r>
            <a:r>
              <a:rPr lang="en-US" altLang="zh-CN" dirty="0"/>
              <a:t> with </a:t>
            </a:r>
            <a:r>
              <a:rPr lang="en-US" altLang="zh-CN" dirty="0" err="1"/>
              <a:t>GASiC</a:t>
            </a:r>
            <a:r>
              <a:rPr lang="en-US" altLang="zh-CN" dirty="0"/>
              <a:t>? </a:t>
            </a:r>
          </a:p>
          <a:p>
            <a:r>
              <a:rPr lang="en-US" altLang="zh-CN" dirty="0"/>
              <a:t>A1. As we know, the author ran </a:t>
            </a:r>
            <a:r>
              <a:rPr lang="en-US" altLang="zh-CN" dirty="0" err="1"/>
              <a:t>eXpress</a:t>
            </a:r>
            <a:r>
              <a:rPr lang="en-US" altLang="zh-CN" dirty="0"/>
              <a:t> program to test the hypothesis mentioned before. It is clear that </a:t>
            </a:r>
            <a:r>
              <a:rPr lang="en-US" altLang="zh-CN" dirty="0" err="1"/>
              <a:t>eXpress</a:t>
            </a:r>
            <a:r>
              <a:rPr lang="en-US" altLang="zh-CN" dirty="0"/>
              <a:t> is a program for RNA-</a:t>
            </a:r>
            <a:r>
              <a:rPr lang="en-US" altLang="zh-CN" dirty="0" err="1"/>
              <a:t>Seq</a:t>
            </a:r>
            <a:r>
              <a:rPr lang="en-US" altLang="zh-CN" dirty="0"/>
              <a:t>, while </a:t>
            </a:r>
            <a:r>
              <a:rPr lang="en-US" altLang="zh-CN" dirty="0" err="1"/>
              <a:t>GASiC</a:t>
            </a:r>
            <a:r>
              <a:rPr lang="en-US" altLang="zh-CN" dirty="0"/>
              <a:t> is a program for metagenomics analysis. In the first approach, the author evaluated the result of </a:t>
            </a:r>
            <a:r>
              <a:rPr lang="en-US" altLang="zh-CN" dirty="0" err="1"/>
              <a:t>eXpress</a:t>
            </a:r>
            <a:r>
              <a:rPr lang="en-US" altLang="zh-CN" dirty="0"/>
              <a:t> on metagenomics, and it turned out to be better than </a:t>
            </a:r>
            <a:r>
              <a:rPr lang="en-US" altLang="zh-CN" dirty="0" err="1"/>
              <a:t>GASiC</a:t>
            </a:r>
            <a:r>
              <a:rPr lang="en-US" altLang="zh-CN" dirty="0"/>
              <a:t>, which means that hypothesis is thus </a:t>
            </a:r>
            <a:r>
              <a:rPr lang="en-US" altLang="zh-CN" dirty="0" err="1"/>
              <a:t>comfirmed</a:t>
            </a:r>
            <a:r>
              <a:rPr lang="en-US" altLang="zh-CN" dirty="0"/>
              <a:t>. 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131AC-5864-4987-BFBC-3BE1AB51DEBD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34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461503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A400-9ACF-4285-9D47-6995D25F7E5B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35</a:t>
            </a:fld>
            <a:endParaRPr lang="es-ES" altLang="zh-CN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77475" y="500061"/>
            <a:ext cx="7886700" cy="1325563"/>
          </a:xfrm>
        </p:spPr>
        <p:txBody>
          <a:bodyPr/>
          <a:lstStyle/>
          <a:p>
            <a:r>
              <a:rPr lang="en-US" altLang="zh-CN" dirty="0"/>
              <a:t>Question lists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Q2. What is the meaning of ‘exact genome’ in terms of taxonomy? </a:t>
            </a:r>
          </a:p>
          <a:p>
            <a:r>
              <a:rPr lang="en-US" altLang="zh-CN" dirty="0"/>
              <a:t>A2. Across the paper, there are four taxonomic ranks, phylum, genus, species, and “exact genome” level. The exact genome is actually not a well-defined rank, which is a combination of strains and </a:t>
            </a:r>
            <a:r>
              <a:rPr lang="en-US" altLang="zh-CN" dirty="0" err="1"/>
              <a:t>substrains</a:t>
            </a:r>
            <a:r>
              <a:rPr lang="en-US" altLang="zh-CN" dirty="0"/>
              <a:t>. The purpose of adding this rank is because this paper wants to test the performance of </a:t>
            </a:r>
            <a:r>
              <a:rPr lang="en-US" altLang="zh-CN" dirty="0" err="1"/>
              <a:t>killasto</a:t>
            </a:r>
            <a:r>
              <a:rPr lang="en-US" altLang="zh-CN" dirty="0"/>
              <a:t> and other algorithms in high taxonomic resolution.</a:t>
            </a:r>
          </a:p>
        </p:txBody>
      </p:sp>
    </p:spTree>
    <p:extLst>
      <p:ext uri="{BB962C8B-B14F-4D97-AF65-F5344CB8AC3E}">
        <p14:creationId xmlns:p14="http://schemas.microsoft.com/office/powerpoint/2010/main" val="580034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01265-89C8-4B61-B169-BC49BCC73AE5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36</a:t>
            </a:fld>
            <a:endParaRPr lang="es-ES" altLang="zh-CN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886700" cy="1325563"/>
          </a:xfrm>
        </p:spPr>
        <p:txBody>
          <a:bodyPr/>
          <a:lstStyle/>
          <a:p>
            <a:r>
              <a:rPr lang="en-US" altLang="zh-CN" dirty="0"/>
              <a:t>Question lists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755576" y="2009179"/>
            <a:ext cx="7886700" cy="210629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Q3. In the computation of AVGRE, what’s the meaning of T/A in the expression?</a:t>
            </a:r>
          </a:p>
          <a:p>
            <a:r>
              <a:rPr lang="en-US" altLang="zh-CN" dirty="0"/>
              <a:t>A3. See blackboard. </a:t>
            </a:r>
          </a:p>
        </p:txBody>
      </p:sp>
    </p:spTree>
    <p:extLst>
      <p:ext uri="{BB962C8B-B14F-4D97-AF65-F5344CB8AC3E}">
        <p14:creationId xmlns:p14="http://schemas.microsoft.com/office/powerpoint/2010/main" val="1502754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3935-DB36-4896-A855-9D4AFBA298EC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11D8-97BD-4F0E-B15D-BCF1694F5392}" type="slidenum">
              <a:rPr lang="es-ES" altLang="zh-CN" smtClean="0"/>
              <a:pPr/>
              <a:t>37</a:t>
            </a:fld>
            <a:endParaRPr lang="es-ES" altLang="zh-CN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28650" y="857523"/>
            <a:ext cx="7886700" cy="132556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/>
              <a:t>Question lists</a:t>
            </a:r>
            <a:endParaRPr lang="zh-CN" altLang="en-US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28650" y="2318022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Q4. What is the reason for not be aliened.</a:t>
            </a:r>
          </a:p>
          <a:p>
            <a:r>
              <a:rPr lang="en-US" altLang="zh-CN" dirty="0"/>
              <a:t>A4: Species not known, cannot sequence. Particularly true for metagenomics. </a:t>
            </a:r>
          </a:p>
        </p:txBody>
      </p:sp>
    </p:spTree>
    <p:extLst>
      <p:ext uri="{BB962C8B-B14F-4D97-AF65-F5344CB8AC3E}">
        <p14:creationId xmlns:p14="http://schemas.microsoft.com/office/powerpoint/2010/main" val="585583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3935-DB36-4896-A855-9D4AFBA298EC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11D8-97BD-4F0E-B15D-BCF1694F5392}" type="slidenum">
              <a:rPr lang="es-ES" altLang="zh-CN" smtClean="0"/>
              <a:pPr/>
              <a:t>38</a:t>
            </a:fld>
            <a:endParaRPr lang="es-ES" altLang="zh-CN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28650" y="889074"/>
            <a:ext cx="7886700" cy="132556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/>
              <a:t>Question lists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2349573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Q5. Why are counts considered correctly assigned when they were less than or equal to true counts? What’s the logic in it?</a:t>
            </a:r>
          </a:p>
          <a:p>
            <a:r>
              <a:rPr lang="en-US" altLang="zh-CN" dirty="0"/>
              <a:t>A5: If the estimated counts are larger than the true counts, it is not correct.</a:t>
            </a:r>
          </a:p>
        </p:txBody>
      </p:sp>
      <p:sp>
        <p:nvSpPr>
          <p:cNvPr id="6" name="日期占位符 14"/>
          <p:cNvSpPr txBox="1">
            <a:spLocks/>
          </p:cNvSpPr>
          <p:nvPr/>
        </p:nvSpPr>
        <p:spPr bwMode="auto">
          <a:xfrm>
            <a:off x="628650" y="6880299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zh-CN"/>
              <a:t>05/17/17</a:t>
            </a:r>
            <a:endParaRPr lang="zh-CN" altLang="en-US"/>
          </a:p>
        </p:txBody>
      </p:sp>
      <p:sp>
        <p:nvSpPr>
          <p:cNvPr id="7" name="灯片编号占位符 15"/>
          <p:cNvSpPr txBox="1">
            <a:spLocks/>
          </p:cNvSpPr>
          <p:nvPr/>
        </p:nvSpPr>
        <p:spPr bwMode="auto">
          <a:xfrm>
            <a:off x="6457950" y="6880299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247E9148-878F-40B7-BFA1-E02FA96A1581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23528" y="836712"/>
            <a:ext cx="8280920" cy="792087"/>
          </a:xfrm>
        </p:spPr>
        <p:txBody>
          <a:bodyPr/>
          <a:lstStyle/>
          <a:p>
            <a:r>
              <a:rPr lang="en-US" altLang="zh-CN" dirty="0"/>
              <a:t>Introduction of metagenomes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5536" y="1876578"/>
            <a:ext cx="5976664" cy="2600139"/>
          </a:xfrm>
        </p:spPr>
        <p:txBody>
          <a:bodyPr/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Metagenomics</a:t>
            </a:r>
            <a:r>
              <a:rPr lang="en-US" dirty="0"/>
              <a:t> </a:t>
            </a:r>
            <a:r>
              <a:rPr lang="en-US" sz="2800" dirty="0"/>
              <a:t>is the study of</a:t>
            </a:r>
            <a:r>
              <a:rPr lang="zh-CN" altLang="en-US" sz="2800" dirty="0"/>
              <a:t> </a:t>
            </a:r>
            <a:r>
              <a:rPr lang="en-US" altLang="zh-CN" sz="2800" dirty="0"/>
              <a:t>genetic</a:t>
            </a:r>
            <a:r>
              <a:rPr lang="en-US" sz="2800" dirty="0"/>
              <a:t> material recovered directly     from </a:t>
            </a:r>
            <a:r>
              <a:rPr lang="en-US" altLang="zh-CN" sz="2800" dirty="0"/>
              <a:t>environmental</a:t>
            </a:r>
            <a:r>
              <a:rPr lang="en-US" sz="2800" dirty="0"/>
              <a:t> samples. </a:t>
            </a:r>
            <a:endParaRPr lang="zh-CN" altLang="en-US" sz="2800" dirty="0"/>
          </a:p>
        </p:txBody>
      </p:sp>
      <p:pic>
        <p:nvPicPr>
          <p:cNvPr id="10" name="Picture 2" descr="https://upload.wikimedia.org/wikipedia/commons/b/b8/Iron_hydroxide_precipitate_in_stre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14" y="3375174"/>
            <a:ext cx="2358109" cy="2435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upload.wikimedia.org/wikipedia/commons/9/98/A_Novel_Representation_Of_The_Tree_Of_Life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466706"/>
            <a:ext cx="2427360" cy="494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AE13-C401-4B27-8287-55C929DDED35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4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30307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 flipH="1">
            <a:off x="1285595" y="1735652"/>
            <a:ext cx="688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Core problem: read assignment, </a:t>
            </a:r>
            <a:r>
              <a:rPr lang="en-US" altLang="zh-CN" dirty="0">
                <a:solidFill>
                  <a:srgbClr val="FF0000"/>
                </a:solidFill>
              </a:rPr>
              <a:t>assigning sequenced reads to taxa.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2996952"/>
            <a:ext cx="4495813" cy="2885495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23528" y="836712"/>
            <a:ext cx="8280920" cy="792087"/>
          </a:xfrm>
        </p:spPr>
        <p:txBody>
          <a:bodyPr/>
          <a:lstStyle/>
          <a:p>
            <a:r>
              <a:rPr lang="en-US" altLang="zh-CN" dirty="0"/>
              <a:t>Introduction of metagenomes</a:t>
            </a:r>
            <a:endParaRPr lang="zh-CN" altLang="en-US" dirty="0"/>
          </a:p>
        </p:txBody>
      </p:sp>
      <p:pic>
        <p:nvPicPr>
          <p:cNvPr id="10" name="Picture 4" descr="https://upload.wikimedia.org/wikipedia/commons/9/9e/Hot_spring_stre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11633"/>
            <a:ext cx="1900670" cy="27804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6F9C-1E11-449C-9658-7B982CB8EB96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5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18955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628650" y="764704"/>
            <a:ext cx="7886700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dirty="0"/>
              <a:t>Metagenomics vs RNA-</a:t>
            </a:r>
            <a:r>
              <a:rPr lang="en-US" altLang="zh-CN" dirty="0" err="1"/>
              <a:t>Seq</a:t>
            </a:r>
            <a:endParaRPr lang="zh-CN" altLang="en-US" dirty="0"/>
          </a:p>
        </p:txBody>
      </p:sp>
      <p:graphicFrame>
        <p:nvGraphicFramePr>
          <p:cNvPr id="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2600754"/>
              </p:ext>
            </p:extLst>
          </p:nvPr>
        </p:nvGraphicFramePr>
        <p:xfrm>
          <a:off x="733574" y="2090267"/>
          <a:ext cx="7676852" cy="3129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00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993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874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98095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1480" marR="61480" marT="30740" marB="3074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Metagenomics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RNA-</a:t>
                      </a:r>
                      <a:r>
                        <a:rPr lang="en-US" altLang="zh-CN" sz="1800" dirty="0" err="1"/>
                        <a:t>Seq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8095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Similarity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Assign</a:t>
                      </a:r>
                      <a:r>
                        <a:rPr lang="en-US" altLang="zh-CN" sz="1800" baseline="0" dirty="0"/>
                        <a:t> genomic reads into a specific group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3345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Difference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Map</a:t>
                      </a:r>
                      <a:r>
                        <a:rPr lang="en-US" altLang="zh-CN" sz="1800" baseline="0" dirty="0"/>
                        <a:t> reads at a strain level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Genomic</a:t>
                      </a:r>
                      <a:r>
                        <a:rPr lang="en-US" altLang="zh-CN" sz="1800" baseline="0" dirty="0"/>
                        <a:t> sequences are larger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Reference database less complete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Map read to a specific isoform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Transcripts are relatively small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Reference database well established</a:t>
                      </a:r>
                      <a:endParaRPr lang="zh-CN" altLang="en-US" sz="1800" dirty="0"/>
                    </a:p>
                  </a:txBody>
                  <a:tcPr marL="61480" marR="61480" marT="30740" marB="3074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C100B-D6D5-4514-9E52-FDC211680537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6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8077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1560" y="1052736"/>
            <a:ext cx="7886700" cy="1325563"/>
          </a:xfrm>
        </p:spPr>
        <p:txBody>
          <a:bodyPr/>
          <a:lstStyle/>
          <a:p>
            <a:r>
              <a:rPr lang="en-US" altLang="zh-CN" dirty="0"/>
              <a:t>Apply RNA-</a:t>
            </a:r>
            <a:r>
              <a:rPr lang="en-US" altLang="zh-CN" dirty="0" err="1"/>
              <a:t>Seq</a:t>
            </a:r>
            <a:r>
              <a:rPr lang="en-US" altLang="zh-CN" dirty="0"/>
              <a:t> methodology to metagenomics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2481" y="2636912"/>
            <a:ext cx="7704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Origin:</a:t>
            </a:r>
            <a:r>
              <a:rPr lang="zh-CN" altLang="en-US" sz="2400" dirty="0"/>
              <a:t> </a:t>
            </a:r>
            <a:r>
              <a:rPr lang="en-US" altLang="zh-CN" sz="2400" dirty="0"/>
              <a:t>Statistical methods</a:t>
            </a:r>
            <a:r>
              <a:rPr lang="en-US" altLang="zh-CN" sz="2400" baseline="30000" dirty="0"/>
              <a:t>[1] </a:t>
            </a:r>
            <a:r>
              <a:rPr lang="en-US" altLang="zh-CN" sz="2400" dirty="0"/>
              <a:t> for identifying diﬀerential abundances in microbial marker genes were developed.</a:t>
            </a:r>
            <a:endParaRPr lang="zh-CN" alt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00656" y="5805264"/>
            <a:ext cx="78146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[1] </a:t>
            </a:r>
            <a:r>
              <a:rPr lang="zh-CN" altLang="en-US" sz="1100" dirty="0"/>
              <a:t>Paulson, J. N., Stine, O. C., Bravo, H. C., and Pop, M. (2013). Diﬀerential abundance analysis for microbial marker-gene surveys. Nature methods, 10(12):1200–1202.</a:t>
            </a:r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>
            <a:off x="611560" y="7043961"/>
            <a:ext cx="2057400" cy="365125"/>
          </a:xfrm>
        </p:spPr>
        <p:txBody>
          <a:bodyPr/>
          <a:lstStyle/>
          <a:p>
            <a:fld id="{9ABBBAA3-05B2-41FB-8B37-5191E53AE228}" type="datetime1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440860" y="7043961"/>
            <a:ext cx="2057400" cy="365125"/>
          </a:xfrm>
        </p:spPr>
        <p:txBody>
          <a:bodyPr/>
          <a:lstStyle/>
          <a:p>
            <a:fld id="{247E9148-878F-40B7-BFA1-E02FA96A158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265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39552" y="557826"/>
            <a:ext cx="7886700" cy="1325563"/>
          </a:xfrm>
        </p:spPr>
        <p:txBody>
          <a:bodyPr/>
          <a:lstStyle/>
          <a:p>
            <a:r>
              <a:rPr lang="en-US" altLang="zh-CN" dirty="0"/>
              <a:t>Programs comparison</a:t>
            </a:r>
            <a:endParaRPr lang="zh-CN" altLang="en-US" dirty="0"/>
          </a:p>
        </p:txBody>
      </p:sp>
      <p:graphicFrame>
        <p:nvGraphicFramePr>
          <p:cNvPr id="5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2399539"/>
              </p:ext>
            </p:extLst>
          </p:nvPr>
        </p:nvGraphicFramePr>
        <p:xfrm>
          <a:off x="539551" y="1591956"/>
          <a:ext cx="7886700" cy="3048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000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577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Program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Pros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Cons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MEGAN</a:t>
                      </a:r>
                      <a:r>
                        <a:rPr lang="en-US" altLang="zh-CN" sz="2000" baseline="30000" dirty="0"/>
                        <a:t>[2]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Assign</a:t>
                      </a:r>
                      <a:r>
                        <a:rPr lang="en-US" altLang="zh-CN" sz="1800" baseline="0" dirty="0"/>
                        <a:t> reads to lowest taxonomic level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Powerful visualization</a:t>
                      </a:r>
                      <a:r>
                        <a:rPr lang="en-US" altLang="zh-CN" sz="1800" baseline="0" dirty="0"/>
                        <a:t> toolkit</a:t>
                      </a:r>
                      <a:endParaRPr lang="zh-CN" alt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Ambiguous</a:t>
                      </a:r>
                      <a:r>
                        <a:rPr lang="en-US" altLang="zh-CN" sz="1800" baseline="0" dirty="0"/>
                        <a:t> mapping reads ignores individual strains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Computation problem</a:t>
                      </a:r>
                      <a:endParaRPr lang="zh-CN" alt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Kraken</a:t>
                      </a:r>
                      <a:r>
                        <a:rPr lang="en-US" altLang="zh-CN" sz="2000" baseline="30000" dirty="0"/>
                        <a:t>[3]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Instead of read alignment, k-</a:t>
                      </a:r>
                      <a:r>
                        <a:rPr lang="en-US" altLang="zh-CN" sz="1800" dirty="0" err="1"/>
                        <a:t>mer</a:t>
                      </a:r>
                      <a:r>
                        <a:rPr lang="en-US" altLang="zh-CN" sz="1800" dirty="0"/>
                        <a:t> hashing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baseline="0" dirty="0"/>
                        <a:t>Speed at a cost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Kallisto</a:t>
                      </a:r>
                      <a:r>
                        <a:rPr lang="en-US" altLang="zh-CN" sz="2000" baseline="30000" dirty="0"/>
                        <a:t>[4]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More accurate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800" dirty="0"/>
                        <a:t>Faster(“negligible”)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(currently</a:t>
                      </a:r>
                      <a:r>
                        <a:rPr lang="en-US" altLang="zh-CN" sz="1800" baseline="0" dirty="0"/>
                        <a:t> not found in the paper</a:t>
                      </a:r>
                      <a:r>
                        <a:rPr lang="en-US" altLang="zh-CN" sz="1800" dirty="0"/>
                        <a:t>)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003273" y="4675024"/>
            <a:ext cx="4959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Other related work: </a:t>
            </a:r>
            <a:r>
              <a:rPr lang="en-US" altLang="zh-CN" sz="1350" dirty="0" err="1"/>
              <a:t>eXpress</a:t>
            </a:r>
            <a:r>
              <a:rPr lang="en-US" altLang="zh-CN" sz="1350" dirty="0"/>
              <a:t>, CLARK, </a:t>
            </a:r>
            <a:r>
              <a:rPr lang="en-US" altLang="zh-CN" sz="1350" dirty="0" err="1"/>
              <a:t>GASiC</a:t>
            </a:r>
            <a:r>
              <a:rPr lang="en-US" altLang="zh-CN" sz="1350" dirty="0"/>
              <a:t>, </a:t>
            </a:r>
            <a:r>
              <a:rPr lang="en-US" altLang="zh-CN" sz="1350" dirty="0" err="1"/>
              <a:t>GRAMMy</a:t>
            </a:r>
            <a:r>
              <a:rPr lang="en-US" altLang="zh-CN" sz="1350" dirty="0"/>
              <a:t>……</a:t>
            </a:r>
            <a:endParaRPr lang="zh-CN" altLang="en-US" sz="1350" dirty="0"/>
          </a:p>
        </p:txBody>
      </p:sp>
      <p:sp>
        <p:nvSpPr>
          <p:cNvPr id="9" name="矩形 8"/>
          <p:cNvSpPr/>
          <p:nvPr/>
        </p:nvSpPr>
        <p:spPr>
          <a:xfrm>
            <a:off x="561862" y="5229562"/>
            <a:ext cx="81369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[2]</a:t>
            </a:r>
            <a:r>
              <a:rPr lang="en-US" sz="1200" dirty="0" err="1"/>
              <a:t>Huson</a:t>
            </a:r>
            <a:r>
              <a:rPr lang="en-US" sz="1200" dirty="0"/>
              <a:t>, D. H., Auch, A. F., Qi, J., and Schuster, S. C. (2007). MEGAN analysis of metagenomic data. Genome research, 17(3):377–386.</a:t>
            </a:r>
          </a:p>
          <a:p>
            <a:r>
              <a:rPr lang="en-US" sz="1200" dirty="0"/>
              <a:t>[3]Wood, D. E. and </a:t>
            </a:r>
            <a:r>
              <a:rPr lang="en-US" sz="1200" dirty="0" err="1"/>
              <a:t>Salzberg</a:t>
            </a:r>
            <a:r>
              <a:rPr lang="en-US" sz="1200" dirty="0"/>
              <a:t>, S. L. (2014). Kraken: ultrafast metagenomic sequence classiﬁcation using exact alignments. Genome Biology, 15(3):R46.</a:t>
            </a:r>
          </a:p>
          <a:p>
            <a:r>
              <a:rPr lang="en-US" sz="1200" dirty="0"/>
              <a:t> 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BB956-9336-4348-A465-84586CA5745D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8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466880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81942" y="689007"/>
            <a:ext cx="7886700" cy="1325563"/>
          </a:xfrm>
        </p:spPr>
        <p:txBody>
          <a:bodyPr/>
          <a:lstStyle/>
          <a:p>
            <a:r>
              <a:rPr lang="en-US" altLang="zh-CN" dirty="0" err="1"/>
              <a:t>Pseudoalignment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53950" y="1196752"/>
            <a:ext cx="7742684" cy="1347605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Basic idea of </a:t>
            </a:r>
            <a:r>
              <a:rPr lang="en-US" dirty="0" err="1"/>
              <a:t>kallisto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pseudoalignment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15" y="2420888"/>
            <a:ext cx="3988346" cy="3907402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14D56-3C9A-4FAF-BF2C-8F7D93B6474A}" type="datetime1">
              <a:rPr lang="zh-CN" altLang="en-US" smtClean="0"/>
              <a:t>2017/5/16</a:t>
            </a:fld>
            <a:endParaRPr lang="es-E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D404-C6A6-414D-AF9A-1E460CDE8A09}" type="slidenum">
              <a:rPr lang="es-ES" altLang="zh-CN" smtClean="0"/>
              <a:pPr/>
              <a:t>9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451949460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7213</TotalTime>
  <Words>1460</Words>
  <Application>Microsoft Office PowerPoint</Application>
  <PresentationFormat>全屏显示(4:3)</PresentationFormat>
  <Paragraphs>292</Paragraphs>
  <Slides>38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Linux Libertine</vt:lpstr>
      <vt:lpstr>宋体</vt:lpstr>
      <vt:lpstr>Arial</vt:lpstr>
      <vt:lpstr>Calibri</vt:lpstr>
      <vt:lpstr>Cambria Math</vt:lpstr>
      <vt:lpstr>Times New Roman</vt:lpstr>
      <vt:lpstr>Diseño predeterminado</vt:lpstr>
      <vt:lpstr>Pseudoalignment  for Metagenomic Read Assignment</vt:lpstr>
      <vt:lpstr>Outline</vt:lpstr>
      <vt:lpstr>Outline</vt:lpstr>
      <vt:lpstr>Introduction of metagenomes</vt:lpstr>
      <vt:lpstr>Introduction of metagenomes</vt:lpstr>
      <vt:lpstr>PowerPoint 演示文稿</vt:lpstr>
      <vt:lpstr>Apply RNA-Seq methodology to metagenomics </vt:lpstr>
      <vt:lpstr>Programs comparison</vt:lpstr>
      <vt:lpstr>Pseudoalignment </vt:lpstr>
      <vt:lpstr>Outline</vt:lpstr>
      <vt:lpstr>Methods and Results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Outline</vt:lpstr>
      <vt:lpstr>PowerPoint 演示文稿</vt:lpstr>
      <vt:lpstr>PowerPoint 演示文稿</vt:lpstr>
      <vt:lpstr>Outline</vt:lpstr>
      <vt:lpstr>Question lists</vt:lpstr>
      <vt:lpstr>Question lists</vt:lpstr>
      <vt:lpstr>Question lists</vt:lpstr>
      <vt:lpstr>PowerPoint 演示文稿</vt:lpstr>
      <vt:lpstr>PowerPoint 演示文稿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CONG PENG</cp:lastModifiedBy>
  <cp:revision>686</cp:revision>
  <dcterms:created xsi:type="dcterms:W3CDTF">2010-05-23T14:28:12Z</dcterms:created>
  <dcterms:modified xsi:type="dcterms:W3CDTF">2017-05-16T08:00:28Z</dcterms:modified>
</cp:coreProperties>
</file>